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1" r:id="rId4"/>
    <p:sldId id="264" r:id="rId5"/>
    <p:sldId id="259" r:id="rId6"/>
    <p:sldId id="266" r:id="rId7"/>
    <p:sldId id="258" r:id="rId8"/>
    <p:sldId id="268" r:id="rId9"/>
    <p:sldId id="260" r:id="rId10"/>
    <p:sldId id="272" r:id="rId11"/>
    <p:sldId id="273" r:id="rId12"/>
    <p:sldId id="274" r:id="rId13"/>
    <p:sldId id="275" r:id="rId14"/>
    <p:sldId id="276" r:id="rId15"/>
    <p:sldId id="277" r:id="rId16"/>
    <p:sldId id="267" r:id="rId17"/>
    <p:sldId id="269" r:id="rId18"/>
    <p:sldId id="270" r:id="rId19"/>
    <p:sldId id="271" r:id="rId20"/>
    <p:sldId id="278" r:id="rId21"/>
    <p:sldId id="279" r:id="rId22"/>
    <p:sldId id="265" r:id="rId23"/>
  </p:sldIdLst>
  <p:sldSz cx="18288000" cy="10287000"/>
  <p:notesSz cx="6858000" cy="9144000"/>
  <p:embeddedFontLst>
    <p:embeddedFont>
      <p:font typeface="Amasis MT Pro Light" panose="02040304050005020304" pitchFamily="18" charset="0"/>
      <p:regular r:id="rId24"/>
      <p:italic r:id="rId25"/>
    </p:embeddedFont>
    <p:embeddedFont>
      <p:font typeface="Montserrat" panose="00000500000000000000" pitchFamily="2" charset="0"/>
      <p:regular r:id="rId26"/>
      <p:bold r:id="rId27"/>
      <p:italic r:id="rId28"/>
      <p:boldItalic r:id="rId29"/>
    </p:embeddedFont>
    <p:embeddedFont>
      <p:font typeface="Sitka Banner" panose="02000505000000020004" pitchFamily="2" charset="0"/>
      <p:regular r:id="rId30"/>
      <p:bold r:id="rId31"/>
      <p:italic r:id="rId32"/>
      <p:bold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4500"/>
    <a:srgbClr val="009900"/>
    <a:srgbClr val="00CC00"/>
    <a:srgbClr val="FF6600"/>
    <a:srgbClr val="4D4D4D"/>
    <a:srgbClr val="3E1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3" d="100"/>
          <a:sy n="73" d="100"/>
        </p:scale>
        <p:origin x="59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fismbergamo.it/"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EDE6"/>
        </a:solidFill>
        <a:effectLst/>
      </p:bgPr>
    </p:bg>
    <p:spTree>
      <p:nvGrpSpPr>
        <p:cNvPr id="1" name=""/>
        <p:cNvGrpSpPr/>
        <p:nvPr/>
      </p:nvGrpSpPr>
      <p:grpSpPr>
        <a:xfrm>
          <a:off x="0" y="0"/>
          <a:ext cx="0" cy="0"/>
          <a:chOff x="0" y="0"/>
          <a:chExt cx="0" cy="0"/>
        </a:xfrm>
      </p:grpSpPr>
      <p:sp>
        <p:nvSpPr>
          <p:cNvPr id="2" name="Freeform 2"/>
          <p:cNvSpPr/>
          <p:nvPr/>
        </p:nvSpPr>
        <p:spPr>
          <a:xfrm>
            <a:off x="-3535194" y="-733671"/>
            <a:ext cx="5355572" cy="5877171"/>
          </a:xfrm>
          <a:custGeom>
            <a:avLst/>
            <a:gdLst/>
            <a:ahLst/>
            <a:cxnLst/>
            <a:rect l="l" t="t" r="r" b="b"/>
            <a:pathLst>
              <a:path w="5355572" h="5877171">
                <a:moveTo>
                  <a:pt x="0" y="0"/>
                </a:moveTo>
                <a:lnTo>
                  <a:pt x="5355572" y="0"/>
                </a:lnTo>
                <a:lnTo>
                  <a:pt x="5355572" y="5877171"/>
                </a:lnTo>
                <a:lnTo>
                  <a:pt x="0" y="5877171"/>
                </a:lnTo>
                <a:lnTo>
                  <a:pt x="0" y="0"/>
                </a:lnTo>
                <a:close/>
              </a:path>
            </a:pathLst>
          </a:custGeom>
          <a:blipFill>
            <a:blip r:embed="rId2"/>
            <a:stretch>
              <a:fillRect/>
            </a:stretch>
          </a:blipFill>
        </p:spPr>
        <p:txBody>
          <a:bodyPr/>
          <a:lstStyle/>
          <a:p>
            <a:endParaRPr lang="it-IT"/>
          </a:p>
        </p:txBody>
      </p:sp>
      <p:sp>
        <p:nvSpPr>
          <p:cNvPr id="3" name="Freeform 3"/>
          <p:cNvSpPr/>
          <p:nvPr/>
        </p:nvSpPr>
        <p:spPr>
          <a:xfrm rot="-10800000">
            <a:off x="10332582" y="-1537984"/>
            <a:ext cx="6597249" cy="3075967"/>
          </a:xfrm>
          <a:custGeom>
            <a:avLst/>
            <a:gdLst/>
            <a:ahLst/>
            <a:cxnLst/>
            <a:rect l="l" t="t" r="r" b="b"/>
            <a:pathLst>
              <a:path w="6597249" h="3075967">
                <a:moveTo>
                  <a:pt x="0" y="0"/>
                </a:moveTo>
                <a:lnTo>
                  <a:pt x="6597249" y="0"/>
                </a:lnTo>
                <a:lnTo>
                  <a:pt x="6597249" y="3075968"/>
                </a:lnTo>
                <a:lnTo>
                  <a:pt x="0" y="3075968"/>
                </a:lnTo>
                <a:lnTo>
                  <a:pt x="0" y="0"/>
                </a:lnTo>
                <a:close/>
              </a:path>
            </a:pathLst>
          </a:custGeom>
          <a:blipFill>
            <a:blip r:embed="rId3"/>
            <a:stretch>
              <a:fillRect/>
            </a:stretch>
          </a:blipFill>
        </p:spPr>
        <p:txBody>
          <a:bodyPr/>
          <a:lstStyle/>
          <a:p>
            <a:endParaRPr lang="it-IT"/>
          </a:p>
        </p:txBody>
      </p:sp>
      <p:sp>
        <p:nvSpPr>
          <p:cNvPr id="4" name="Freeform 4"/>
          <p:cNvSpPr/>
          <p:nvPr/>
        </p:nvSpPr>
        <p:spPr>
          <a:xfrm>
            <a:off x="16929831" y="2362275"/>
            <a:ext cx="7499556" cy="4199751"/>
          </a:xfrm>
          <a:custGeom>
            <a:avLst/>
            <a:gdLst/>
            <a:ahLst/>
            <a:cxnLst/>
            <a:rect l="l" t="t" r="r" b="b"/>
            <a:pathLst>
              <a:path w="7499556" h="4199751">
                <a:moveTo>
                  <a:pt x="0" y="0"/>
                </a:moveTo>
                <a:lnTo>
                  <a:pt x="7499556" y="0"/>
                </a:lnTo>
                <a:lnTo>
                  <a:pt x="7499556" y="4199751"/>
                </a:lnTo>
                <a:lnTo>
                  <a:pt x="0" y="4199751"/>
                </a:lnTo>
                <a:lnTo>
                  <a:pt x="0" y="0"/>
                </a:lnTo>
                <a:close/>
              </a:path>
            </a:pathLst>
          </a:custGeom>
          <a:blipFill>
            <a:blip r:embed="rId4"/>
            <a:stretch>
              <a:fillRect/>
            </a:stretch>
          </a:blipFill>
        </p:spPr>
        <p:txBody>
          <a:bodyPr/>
          <a:lstStyle/>
          <a:p>
            <a:endParaRPr lang="it-IT"/>
          </a:p>
        </p:txBody>
      </p:sp>
      <p:sp>
        <p:nvSpPr>
          <p:cNvPr id="5" name="Freeform 5"/>
          <p:cNvSpPr/>
          <p:nvPr/>
        </p:nvSpPr>
        <p:spPr>
          <a:xfrm>
            <a:off x="-2836415" y="6352306"/>
            <a:ext cx="5059689" cy="5741491"/>
          </a:xfrm>
          <a:custGeom>
            <a:avLst/>
            <a:gdLst/>
            <a:ahLst/>
            <a:cxnLst/>
            <a:rect l="l" t="t" r="r" b="b"/>
            <a:pathLst>
              <a:path w="5059689" h="5741491">
                <a:moveTo>
                  <a:pt x="0" y="0"/>
                </a:moveTo>
                <a:lnTo>
                  <a:pt x="5059688" y="0"/>
                </a:lnTo>
                <a:lnTo>
                  <a:pt x="5059688" y="5741490"/>
                </a:lnTo>
                <a:lnTo>
                  <a:pt x="0" y="5741490"/>
                </a:lnTo>
                <a:lnTo>
                  <a:pt x="0" y="0"/>
                </a:lnTo>
                <a:close/>
              </a:path>
            </a:pathLst>
          </a:custGeom>
          <a:blipFill>
            <a:blip r:embed="rId5"/>
            <a:stretch>
              <a:fillRect/>
            </a:stretch>
          </a:blipFill>
        </p:spPr>
        <p:txBody>
          <a:bodyPr/>
          <a:lstStyle/>
          <a:p>
            <a:endParaRPr lang="it-IT"/>
          </a:p>
        </p:txBody>
      </p:sp>
      <p:sp>
        <p:nvSpPr>
          <p:cNvPr id="6" name="Freeform 6"/>
          <p:cNvSpPr/>
          <p:nvPr/>
        </p:nvSpPr>
        <p:spPr>
          <a:xfrm>
            <a:off x="15152436" y="-1865322"/>
            <a:ext cx="6150745" cy="5766324"/>
          </a:xfrm>
          <a:custGeom>
            <a:avLst/>
            <a:gdLst/>
            <a:ahLst/>
            <a:cxnLst/>
            <a:rect l="l" t="t" r="r" b="b"/>
            <a:pathLst>
              <a:path w="6150745" h="5766324">
                <a:moveTo>
                  <a:pt x="0" y="0"/>
                </a:moveTo>
                <a:lnTo>
                  <a:pt x="6150746" y="0"/>
                </a:lnTo>
                <a:lnTo>
                  <a:pt x="6150746" y="5766323"/>
                </a:lnTo>
                <a:lnTo>
                  <a:pt x="0" y="5766323"/>
                </a:lnTo>
                <a:lnTo>
                  <a:pt x="0" y="0"/>
                </a:lnTo>
                <a:close/>
              </a:path>
            </a:pathLst>
          </a:custGeom>
          <a:blipFill>
            <a:blip r:embed="rId6"/>
            <a:stretch>
              <a:fillRect/>
            </a:stretch>
          </a:blipFill>
        </p:spPr>
        <p:txBody>
          <a:bodyPr/>
          <a:lstStyle/>
          <a:p>
            <a:endParaRPr lang="it-IT"/>
          </a:p>
        </p:txBody>
      </p:sp>
      <p:sp>
        <p:nvSpPr>
          <p:cNvPr id="7" name="Freeform 7"/>
          <p:cNvSpPr/>
          <p:nvPr/>
        </p:nvSpPr>
        <p:spPr>
          <a:xfrm rot="-5400000">
            <a:off x="1511658" y="-3227374"/>
            <a:ext cx="4085368" cy="5586827"/>
          </a:xfrm>
          <a:custGeom>
            <a:avLst/>
            <a:gdLst/>
            <a:ahLst/>
            <a:cxnLst/>
            <a:rect l="l" t="t" r="r" b="b"/>
            <a:pathLst>
              <a:path w="4085368" h="5586827">
                <a:moveTo>
                  <a:pt x="0" y="0"/>
                </a:moveTo>
                <a:lnTo>
                  <a:pt x="4085367" y="0"/>
                </a:lnTo>
                <a:lnTo>
                  <a:pt x="4085367" y="5586827"/>
                </a:lnTo>
                <a:lnTo>
                  <a:pt x="0" y="5586827"/>
                </a:lnTo>
                <a:lnTo>
                  <a:pt x="0" y="0"/>
                </a:lnTo>
                <a:close/>
              </a:path>
            </a:pathLst>
          </a:custGeom>
          <a:blipFill>
            <a:blip r:embed="rId7"/>
            <a:stretch>
              <a:fillRect/>
            </a:stretch>
          </a:blipFill>
        </p:spPr>
        <p:txBody>
          <a:bodyPr/>
          <a:lstStyle/>
          <a:p>
            <a:endParaRPr lang="it-IT"/>
          </a:p>
        </p:txBody>
      </p:sp>
      <p:sp>
        <p:nvSpPr>
          <p:cNvPr id="8" name="Freeform 8"/>
          <p:cNvSpPr/>
          <p:nvPr/>
        </p:nvSpPr>
        <p:spPr>
          <a:xfrm>
            <a:off x="15893830" y="5310391"/>
            <a:ext cx="4667958" cy="6941201"/>
          </a:xfrm>
          <a:custGeom>
            <a:avLst/>
            <a:gdLst/>
            <a:ahLst/>
            <a:cxnLst/>
            <a:rect l="l" t="t" r="r" b="b"/>
            <a:pathLst>
              <a:path w="4667958" h="6941201">
                <a:moveTo>
                  <a:pt x="0" y="0"/>
                </a:moveTo>
                <a:lnTo>
                  <a:pt x="4667958" y="0"/>
                </a:lnTo>
                <a:lnTo>
                  <a:pt x="4667958" y="6941201"/>
                </a:lnTo>
                <a:lnTo>
                  <a:pt x="0" y="6941201"/>
                </a:lnTo>
                <a:lnTo>
                  <a:pt x="0" y="0"/>
                </a:lnTo>
                <a:close/>
              </a:path>
            </a:pathLst>
          </a:custGeom>
          <a:blipFill>
            <a:blip r:embed="rId8"/>
            <a:stretch>
              <a:fillRect/>
            </a:stretch>
          </a:blipFill>
        </p:spPr>
        <p:txBody>
          <a:bodyPr/>
          <a:lstStyle/>
          <a:p>
            <a:endParaRPr lang="it-IT"/>
          </a:p>
        </p:txBody>
      </p:sp>
      <p:sp>
        <p:nvSpPr>
          <p:cNvPr id="9" name="Freeform 9"/>
          <p:cNvSpPr/>
          <p:nvPr/>
        </p:nvSpPr>
        <p:spPr>
          <a:xfrm>
            <a:off x="-2836415" y="3901001"/>
            <a:ext cx="4656793" cy="5322050"/>
          </a:xfrm>
          <a:custGeom>
            <a:avLst/>
            <a:gdLst/>
            <a:ahLst/>
            <a:cxnLst/>
            <a:rect l="l" t="t" r="r" b="b"/>
            <a:pathLst>
              <a:path w="4656793" h="5322050">
                <a:moveTo>
                  <a:pt x="0" y="0"/>
                </a:moveTo>
                <a:lnTo>
                  <a:pt x="4656793" y="0"/>
                </a:lnTo>
                <a:lnTo>
                  <a:pt x="4656793" y="5322050"/>
                </a:lnTo>
                <a:lnTo>
                  <a:pt x="0" y="5322050"/>
                </a:lnTo>
                <a:lnTo>
                  <a:pt x="0" y="0"/>
                </a:lnTo>
                <a:close/>
              </a:path>
            </a:pathLst>
          </a:custGeom>
          <a:blipFill>
            <a:blip r:embed="rId9"/>
            <a:stretch>
              <a:fillRect/>
            </a:stretch>
          </a:blipFill>
        </p:spPr>
        <p:txBody>
          <a:bodyPr/>
          <a:lstStyle/>
          <a:p>
            <a:endParaRPr lang="it-IT"/>
          </a:p>
        </p:txBody>
      </p:sp>
      <p:sp>
        <p:nvSpPr>
          <p:cNvPr id="10" name="Freeform 10"/>
          <p:cNvSpPr/>
          <p:nvPr/>
        </p:nvSpPr>
        <p:spPr>
          <a:xfrm>
            <a:off x="13631207" y="8338429"/>
            <a:ext cx="4656793" cy="5322050"/>
          </a:xfrm>
          <a:custGeom>
            <a:avLst/>
            <a:gdLst/>
            <a:ahLst/>
            <a:cxnLst/>
            <a:rect l="l" t="t" r="r" b="b"/>
            <a:pathLst>
              <a:path w="4656793" h="5322050">
                <a:moveTo>
                  <a:pt x="0" y="0"/>
                </a:moveTo>
                <a:lnTo>
                  <a:pt x="4656793" y="0"/>
                </a:lnTo>
                <a:lnTo>
                  <a:pt x="4656793" y="5322049"/>
                </a:lnTo>
                <a:lnTo>
                  <a:pt x="0" y="5322049"/>
                </a:lnTo>
                <a:lnTo>
                  <a:pt x="0" y="0"/>
                </a:lnTo>
                <a:close/>
              </a:path>
            </a:pathLst>
          </a:custGeom>
          <a:blipFill>
            <a:blip r:embed="rId9"/>
            <a:stretch>
              <a:fillRect/>
            </a:stretch>
          </a:blipFill>
        </p:spPr>
        <p:txBody>
          <a:bodyPr/>
          <a:lstStyle/>
          <a:p>
            <a:endParaRPr lang="it-IT"/>
          </a:p>
        </p:txBody>
      </p:sp>
      <p:sp>
        <p:nvSpPr>
          <p:cNvPr id="11" name="Freeform 11"/>
          <p:cNvSpPr/>
          <p:nvPr/>
        </p:nvSpPr>
        <p:spPr>
          <a:xfrm>
            <a:off x="5848023" y="-4053683"/>
            <a:ext cx="6591954" cy="5710280"/>
          </a:xfrm>
          <a:custGeom>
            <a:avLst/>
            <a:gdLst/>
            <a:ahLst/>
            <a:cxnLst/>
            <a:rect l="l" t="t" r="r" b="b"/>
            <a:pathLst>
              <a:path w="6591954" h="5710280">
                <a:moveTo>
                  <a:pt x="0" y="0"/>
                </a:moveTo>
                <a:lnTo>
                  <a:pt x="6591954" y="0"/>
                </a:lnTo>
                <a:lnTo>
                  <a:pt x="6591954" y="5710280"/>
                </a:lnTo>
                <a:lnTo>
                  <a:pt x="0" y="5710280"/>
                </a:lnTo>
                <a:lnTo>
                  <a:pt x="0" y="0"/>
                </a:lnTo>
                <a:close/>
              </a:path>
            </a:pathLst>
          </a:custGeom>
          <a:blipFill>
            <a:blip r:embed="rId10"/>
            <a:stretch>
              <a:fillRect/>
            </a:stretch>
          </a:blipFill>
        </p:spPr>
        <p:txBody>
          <a:bodyPr/>
          <a:lstStyle/>
          <a:p>
            <a:endParaRPr lang="it-IT"/>
          </a:p>
        </p:txBody>
      </p:sp>
      <p:sp>
        <p:nvSpPr>
          <p:cNvPr id="12" name="Freeform 12"/>
          <p:cNvSpPr/>
          <p:nvPr/>
        </p:nvSpPr>
        <p:spPr>
          <a:xfrm rot="-3194310">
            <a:off x="8409323" y="7829528"/>
            <a:ext cx="6128048" cy="5913567"/>
          </a:xfrm>
          <a:custGeom>
            <a:avLst/>
            <a:gdLst/>
            <a:ahLst/>
            <a:cxnLst/>
            <a:rect l="l" t="t" r="r" b="b"/>
            <a:pathLst>
              <a:path w="6128048" h="5913567">
                <a:moveTo>
                  <a:pt x="0" y="0"/>
                </a:moveTo>
                <a:lnTo>
                  <a:pt x="6128049" y="0"/>
                </a:lnTo>
                <a:lnTo>
                  <a:pt x="6128049" y="5913566"/>
                </a:lnTo>
                <a:lnTo>
                  <a:pt x="0" y="5913566"/>
                </a:lnTo>
                <a:lnTo>
                  <a:pt x="0" y="0"/>
                </a:lnTo>
                <a:close/>
              </a:path>
            </a:pathLst>
          </a:custGeom>
          <a:blipFill>
            <a:blip r:embed="rId11"/>
            <a:stretch>
              <a:fillRect/>
            </a:stretch>
          </a:blipFill>
        </p:spPr>
        <p:txBody>
          <a:bodyPr/>
          <a:lstStyle/>
          <a:p>
            <a:endParaRPr lang="it-IT"/>
          </a:p>
        </p:txBody>
      </p:sp>
      <p:sp>
        <p:nvSpPr>
          <p:cNvPr id="13" name="Freeform 13"/>
          <p:cNvSpPr/>
          <p:nvPr/>
        </p:nvSpPr>
        <p:spPr>
          <a:xfrm rot="-10800000">
            <a:off x="1202696" y="9223051"/>
            <a:ext cx="7941304" cy="4030212"/>
          </a:xfrm>
          <a:custGeom>
            <a:avLst/>
            <a:gdLst/>
            <a:ahLst/>
            <a:cxnLst/>
            <a:rect l="l" t="t" r="r" b="b"/>
            <a:pathLst>
              <a:path w="7941304" h="4030212">
                <a:moveTo>
                  <a:pt x="0" y="0"/>
                </a:moveTo>
                <a:lnTo>
                  <a:pt x="7941304" y="0"/>
                </a:lnTo>
                <a:lnTo>
                  <a:pt x="7941304" y="4030212"/>
                </a:lnTo>
                <a:lnTo>
                  <a:pt x="0" y="4030212"/>
                </a:lnTo>
                <a:lnTo>
                  <a:pt x="0" y="0"/>
                </a:lnTo>
                <a:close/>
              </a:path>
            </a:pathLst>
          </a:custGeom>
          <a:blipFill>
            <a:blip r:embed="rId12"/>
            <a:stretch>
              <a:fillRect/>
            </a:stretch>
          </a:blipFill>
        </p:spPr>
        <p:txBody>
          <a:bodyPr/>
          <a:lstStyle/>
          <a:p>
            <a:endParaRPr lang="it-IT"/>
          </a:p>
        </p:txBody>
      </p:sp>
      <p:sp>
        <p:nvSpPr>
          <p:cNvPr id="14" name="Freeform 14"/>
          <p:cNvSpPr/>
          <p:nvPr/>
        </p:nvSpPr>
        <p:spPr>
          <a:xfrm rot="-10800000">
            <a:off x="5058632" y="8780991"/>
            <a:ext cx="4085368" cy="5586827"/>
          </a:xfrm>
          <a:custGeom>
            <a:avLst/>
            <a:gdLst/>
            <a:ahLst/>
            <a:cxnLst/>
            <a:rect l="l" t="t" r="r" b="b"/>
            <a:pathLst>
              <a:path w="4085368" h="5586827">
                <a:moveTo>
                  <a:pt x="0" y="0"/>
                </a:moveTo>
                <a:lnTo>
                  <a:pt x="4085368" y="0"/>
                </a:lnTo>
                <a:lnTo>
                  <a:pt x="4085368" y="5586828"/>
                </a:lnTo>
                <a:lnTo>
                  <a:pt x="0" y="5586828"/>
                </a:lnTo>
                <a:lnTo>
                  <a:pt x="0" y="0"/>
                </a:lnTo>
                <a:close/>
              </a:path>
            </a:pathLst>
          </a:custGeom>
          <a:blipFill>
            <a:blip r:embed="rId7"/>
            <a:stretch>
              <a:fillRect/>
            </a:stretch>
          </a:blipFill>
        </p:spPr>
        <p:txBody>
          <a:bodyPr/>
          <a:lstStyle/>
          <a:p>
            <a:endParaRPr lang="it-IT"/>
          </a:p>
        </p:txBody>
      </p:sp>
      <p:sp>
        <p:nvSpPr>
          <p:cNvPr id="15" name="TextBox 15"/>
          <p:cNvSpPr txBox="1"/>
          <p:nvPr/>
        </p:nvSpPr>
        <p:spPr>
          <a:xfrm>
            <a:off x="3303563" y="3475623"/>
            <a:ext cx="11680874" cy="1362296"/>
          </a:xfrm>
          <a:prstGeom prst="rect">
            <a:avLst/>
          </a:prstGeom>
        </p:spPr>
        <p:txBody>
          <a:bodyPr lIns="0" tIns="0" rIns="0" bIns="0" rtlCol="0" anchor="t">
            <a:spAutoFit/>
          </a:bodyPr>
          <a:lstStyle/>
          <a:p>
            <a:pPr algn="ctr">
              <a:lnSpc>
                <a:spcPts val="12115"/>
              </a:lnSpc>
            </a:pPr>
            <a:r>
              <a:rPr lang="en-US" sz="9109" spc="-519" dirty="0">
                <a:solidFill>
                  <a:srgbClr val="494949"/>
                </a:solidFill>
                <a:latin typeface="Batang" panose="02030600000101010101" pitchFamily="18" charset="-127"/>
                <a:ea typeface="Batang" panose="02030600000101010101" pitchFamily="18" charset="-127"/>
              </a:rPr>
              <a:t>SEMI DI FELICITA’</a:t>
            </a:r>
          </a:p>
        </p:txBody>
      </p:sp>
      <p:sp>
        <p:nvSpPr>
          <p:cNvPr id="16" name="TextBox 16"/>
          <p:cNvSpPr txBox="1"/>
          <p:nvPr/>
        </p:nvSpPr>
        <p:spPr>
          <a:xfrm>
            <a:off x="3303563" y="6670552"/>
            <a:ext cx="11680874" cy="441659"/>
          </a:xfrm>
          <a:prstGeom prst="rect">
            <a:avLst/>
          </a:prstGeom>
        </p:spPr>
        <p:txBody>
          <a:bodyPr lIns="0" tIns="0" rIns="0" bIns="0" rtlCol="0" anchor="t">
            <a:spAutoFit/>
          </a:bodyPr>
          <a:lstStyle/>
          <a:p>
            <a:pPr algn="ctr">
              <a:lnSpc>
                <a:spcPts val="3724"/>
              </a:lnSpc>
            </a:pPr>
            <a:r>
              <a:rPr lang="en-US" sz="2800" spc="-159" dirty="0">
                <a:solidFill>
                  <a:srgbClr val="494949"/>
                </a:solidFill>
                <a:latin typeface="Amasis MT Pro Light" panose="02040304050005020304" pitchFamily="18" charset="0"/>
                <a:ea typeface="Batang" panose="02030600000101010101" pitchFamily="18" charset="-127"/>
              </a:rPr>
              <a:t>Progetto </a:t>
            </a:r>
            <a:r>
              <a:rPr lang="en-US" sz="2800" spc="-159" dirty="0" err="1">
                <a:solidFill>
                  <a:srgbClr val="494949"/>
                </a:solidFill>
                <a:latin typeface="Amasis MT Pro Light" panose="02040304050005020304" pitchFamily="18" charset="0"/>
                <a:ea typeface="Batang" panose="02030600000101010101" pitchFamily="18" charset="-127"/>
              </a:rPr>
              <a:t>pedagogico</a:t>
            </a:r>
            <a:r>
              <a:rPr lang="en-US" sz="2800" spc="-159" dirty="0">
                <a:solidFill>
                  <a:srgbClr val="494949"/>
                </a:solidFill>
                <a:latin typeface="Amasis MT Pro Light" panose="02040304050005020304" pitchFamily="18" charset="0"/>
                <a:ea typeface="Batang" panose="02030600000101010101" pitchFamily="18" charset="-127"/>
              </a:rPr>
              <a:t> anno </a:t>
            </a:r>
            <a:r>
              <a:rPr lang="en-US" sz="2800" spc="-159" dirty="0" err="1">
                <a:solidFill>
                  <a:srgbClr val="494949"/>
                </a:solidFill>
                <a:latin typeface="Amasis MT Pro Light" panose="02040304050005020304" pitchFamily="18" charset="0"/>
                <a:ea typeface="Batang" panose="02030600000101010101" pitchFamily="18" charset="-127"/>
              </a:rPr>
              <a:t>scolastico</a:t>
            </a:r>
            <a:r>
              <a:rPr lang="en-US" sz="2800" spc="-159">
                <a:solidFill>
                  <a:srgbClr val="494949"/>
                </a:solidFill>
                <a:latin typeface="Amasis MT Pro Light" panose="02040304050005020304" pitchFamily="18" charset="0"/>
                <a:ea typeface="Batang" panose="02030600000101010101" pitchFamily="18" charset="-127"/>
              </a:rPr>
              <a:t> 2024.25</a:t>
            </a:r>
            <a:endParaRPr lang="en-US" sz="2800" spc="-159" dirty="0">
              <a:solidFill>
                <a:srgbClr val="494949"/>
              </a:solidFill>
              <a:latin typeface="Amasis MT Pro Light" panose="02040304050005020304" pitchFamily="18" charset="0"/>
              <a:ea typeface="Batang" panose="02030600000101010101" pitchFamily="18" charset="-127"/>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0" name="Rectangle 410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p:cNvSpPr txBox="1"/>
          <p:nvPr/>
        </p:nvSpPr>
        <p:spPr>
          <a:xfrm>
            <a:off x="960120" y="488053"/>
            <a:ext cx="6552903" cy="293526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8100" spc="-399" dirty="0" err="1">
                <a:latin typeface="Amasis MT Pro Light" panose="02040304050005020304" pitchFamily="18" charset="0"/>
                <a:ea typeface="+mj-ea"/>
                <a:cs typeface="+mj-cs"/>
              </a:rPr>
              <a:t>Alberi</a:t>
            </a:r>
            <a:r>
              <a:rPr lang="en-US" sz="8100" spc="-399" dirty="0">
                <a:latin typeface="Amasis MT Pro Light" panose="02040304050005020304" pitchFamily="18" charset="0"/>
                <a:ea typeface="+mj-ea"/>
                <a:cs typeface="+mj-cs"/>
              </a:rPr>
              <a:t>- </a:t>
            </a:r>
            <a:r>
              <a:rPr lang="en-US" sz="8100" spc="-399" dirty="0" err="1">
                <a:latin typeface="Amasis MT Pro Light" panose="02040304050005020304" pitchFamily="18" charset="0"/>
                <a:ea typeface="+mj-ea"/>
                <a:cs typeface="+mj-cs"/>
              </a:rPr>
              <a:t>tematiche</a:t>
            </a:r>
            <a:r>
              <a:rPr lang="en-US" sz="8100" spc="-399" dirty="0">
                <a:latin typeface="Amasis MT Pro Light" panose="02040304050005020304" pitchFamily="18" charset="0"/>
                <a:ea typeface="+mj-ea"/>
                <a:cs typeface="+mj-cs"/>
              </a:rPr>
              <a:t> ed </a:t>
            </a:r>
            <a:r>
              <a:rPr lang="en-US" sz="8100" spc="-399" dirty="0" err="1">
                <a:latin typeface="Amasis MT Pro Light" panose="02040304050005020304" pitchFamily="18" charset="0"/>
                <a:ea typeface="+mj-ea"/>
                <a:cs typeface="+mj-cs"/>
              </a:rPr>
              <a:t>esperienze</a:t>
            </a:r>
            <a:r>
              <a:rPr lang="en-US" sz="8100" spc="-399" dirty="0">
                <a:latin typeface="Amasis MT Pro Light" panose="02040304050005020304" pitchFamily="18" charset="0"/>
                <a:ea typeface="+mj-ea"/>
                <a:cs typeface="+mj-cs"/>
              </a:rPr>
              <a:t> </a:t>
            </a:r>
          </a:p>
        </p:txBody>
      </p:sp>
      <p:sp>
        <p:nvSpPr>
          <p:cNvPr id="41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3880491"/>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4"/>
          <p:cNvSpPr txBox="1"/>
          <p:nvPr/>
        </p:nvSpPr>
        <p:spPr>
          <a:xfrm>
            <a:off x="960120" y="4309348"/>
            <a:ext cx="7007433" cy="5634752"/>
          </a:xfrm>
          <a:prstGeom prst="rect">
            <a:avLst/>
          </a:prstGeom>
        </p:spPr>
        <p:txBody>
          <a:bodyPr vert="horz" lIns="91440" tIns="45720" rIns="91440" bIns="45720" rtlCol="0">
            <a:noAutofit/>
          </a:bodyPr>
          <a:lstStyle/>
          <a:p>
            <a:pPr>
              <a:lnSpc>
                <a:spcPct val="90000"/>
              </a:lnSpc>
              <a:spcAft>
                <a:spcPts val="800"/>
              </a:spcAft>
            </a:pPr>
            <a:endParaRPr lang="en-US" u="none" spc="113" dirty="0">
              <a:latin typeface="Amasis MT Pro Light" panose="02040304050005020304" pitchFamily="18" charset="0"/>
            </a:endParaRPr>
          </a:p>
        </p:txBody>
      </p:sp>
      <p:pic>
        <p:nvPicPr>
          <p:cNvPr id="1026" name="Picture 2" descr="Quadro moderno su tela, poster e stampa di Bianco e nero, Natura, Paesaggi,  Ufficio, Hotel, Foto artistiche d'autore">
            <a:extLst>
              <a:ext uri="{FF2B5EF4-FFF2-40B4-BE49-F238E27FC236}">
                <a16:creationId xmlns:a16="http://schemas.microsoft.com/office/drawing/2014/main" id="{D5BC8D84-4A89-7DBC-B988-CD58402BDE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436" r="3588" b="1"/>
          <a:stretch/>
        </p:blipFill>
        <p:spPr bwMode="auto">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1BC70932-0AA1-66A0-A599-9DA2994612A6}"/>
              </a:ext>
            </a:extLst>
          </p:cNvPr>
          <p:cNvSpPr txBox="1"/>
          <p:nvPr/>
        </p:nvSpPr>
        <p:spPr>
          <a:xfrm>
            <a:off x="609600" y="4066046"/>
            <a:ext cx="8610600" cy="4603311"/>
          </a:xfrm>
          <a:prstGeom prst="rect">
            <a:avLst/>
          </a:prstGeom>
          <a:noFill/>
        </p:spPr>
        <p:txBody>
          <a:bodyPr wrap="square">
            <a:spAutoFit/>
          </a:bodyPr>
          <a:lstStyle/>
          <a:p>
            <a:pPr marL="342900" lvl="0" indent="-342900" algn="just" fontAlgn="base">
              <a:lnSpc>
                <a:spcPct val="150000"/>
              </a:lnSpc>
              <a:buFont typeface="Sitka Banner" panose="02000505000000020004" pitchFamily="2" charset="0"/>
              <a:buChar char="•"/>
            </a:pPr>
            <a:r>
              <a:rPr lang="it-IT" sz="2200"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La storia di un bambino inizia dall’attesa: il tempo e le emozioni</a:t>
            </a:r>
          </a:p>
          <a:p>
            <a:pPr marL="342900" lvl="0" indent="-342900" algn="just" fontAlgn="base">
              <a:lnSpc>
                <a:spcPct val="150000"/>
              </a:lnSpc>
              <a:buFont typeface="Sitka Banner" panose="02000505000000020004" pitchFamily="2" charset="0"/>
              <a:buChar char="•"/>
            </a:pPr>
            <a:r>
              <a:rPr lang="it-IT" sz="2200"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Storie di semi e di bambini</a:t>
            </a:r>
          </a:p>
          <a:p>
            <a:pPr marL="342900" lvl="0" indent="-342900" algn="just" fontAlgn="base">
              <a:lnSpc>
                <a:spcPct val="150000"/>
              </a:lnSpc>
              <a:buFont typeface="Sitka Banner" panose="02000505000000020004" pitchFamily="2" charset="0"/>
              <a:buChar char="•"/>
            </a:pPr>
            <a:r>
              <a:rPr lang="it-IT" sz="2200"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L’arrivo di un bambino: il tempo e le emozioni</a:t>
            </a:r>
          </a:p>
          <a:p>
            <a:pPr marL="342900" lvl="0" indent="-342900" algn="just" fontAlgn="base">
              <a:lnSpc>
                <a:spcPct val="150000"/>
              </a:lnSpc>
              <a:buFont typeface="Sitka Banner" panose="02000505000000020004" pitchFamily="2" charset="0"/>
              <a:buChar char="•"/>
            </a:pPr>
            <a:r>
              <a:rPr lang="it-IT" sz="2200"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Mi chiamo perché: storia di un nome</a:t>
            </a:r>
          </a:p>
          <a:p>
            <a:pPr marL="342900" lvl="0" indent="-342900" algn="just" fontAlgn="base">
              <a:lnSpc>
                <a:spcPct val="150000"/>
              </a:lnSpc>
              <a:buFont typeface="Sitka Banner" panose="02000505000000020004" pitchFamily="2" charset="0"/>
              <a:buChar char="•"/>
            </a:pPr>
            <a:r>
              <a:rPr lang="it-IT" sz="2200"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La narrazione come strumento per parlare di famiglia, radici e legami.</a:t>
            </a:r>
          </a:p>
          <a:p>
            <a:pPr marL="342900" lvl="0" indent="-342900" algn="just" fontAlgn="base">
              <a:lnSpc>
                <a:spcPct val="150000"/>
              </a:lnSpc>
              <a:buFont typeface="Sitka Banner" panose="02000505000000020004" pitchFamily="2" charset="0"/>
              <a:buChar char="•"/>
            </a:pPr>
            <a:r>
              <a:rPr lang="it-IT" sz="2200"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La mia famiglia è come un albero: su quale ramo sono io? E gli altri?</a:t>
            </a:r>
          </a:p>
          <a:p>
            <a:pPr marL="342900" lvl="0" indent="-342900" algn="just" fontAlgn="base">
              <a:lnSpc>
                <a:spcPct val="150000"/>
              </a:lnSpc>
              <a:buFont typeface="Sitka Banner" panose="02000505000000020004" pitchFamily="2" charset="0"/>
              <a:buChar char="•"/>
            </a:pPr>
            <a:r>
              <a:rPr lang="it-IT" sz="2200" u="none" strike="noStrike" dirty="0">
                <a:solidFill>
                  <a:srgbClr val="000000"/>
                </a:solidFill>
                <a:effectLst/>
                <a:highlight>
                  <a:srgbClr val="FFFFFF"/>
                </a:highlight>
                <a:latin typeface="Amasis MT Pro Light" panose="02040304050005020304" pitchFamily="18" charset="0"/>
                <a:ea typeface="Calibri" panose="020F0502020204030204" pitchFamily="34" charset="0"/>
                <a:cs typeface="Poppins" panose="00000500000000000000" pitchFamily="2" charset="0"/>
              </a:rPr>
              <a:t>Narrarsi: la documentazione tra oggetti, fotografie e parole</a:t>
            </a:r>
            <a:endParaRPr lang="it-IT" sz="2200" u="none" strike="noStrike" dirty="0">
              <a:effectLst/>
              <a:latin typeface="Amasis MT Pro Light" panose="02040304050005020304" pitchFamily="18" charset="0"/>
              <a:ea typeface="Calibri" panose="020F0502020204030204" pitchFamily="34" charset="0"/>
              <a:cs typeface="Times New Roman" panose="02020603050405020304" pitchFamily="18" charset="0"/>
            </a:endParaRPr>
          </a:p>
          <a:p>
            <a:pPr marL="342900" lvl="0" indent="-342900" algn="just" fontAlgn="base">
              <a:lnSpc>
                <a:spcPct val="150000"/>
              </a:lnSpc>
              <a:buFont typeface="Sitka Banner" panose="02000505000000020004" pitchFamily="2" charset="0"/>
              <a:buChar char="•"/>
            </a:pPr>
            <a:r>
              <a:rPr lang="it-IT" sz="2200"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Crescere come un albero: sperimentare la cura</a:t>
            </a:r>
          </a:p>
          <a:p>
            <a:pPr marL="342900" lvl="0" indent="-342900" algn="just" fontAlgn="base">
              <a:lnSpc>
                <a:spcPct val="150000"/>
              </a:lnSpc>
              <a:buFont typeface="Sitka Banner" panose="02000505000000020004" pitchFamily="2" charset="0"/>
              <a:buChar char="•"/>
            </a:pPr>
            <a:r>
              <a:rPr lang="it-IT" sz="2200" dirty="0">
                <a:effectLst/>
                <a:latin typeface="Amasis MT Pro Light" panose="02040304050005020304" pitchFamily="18" charset="0"/>
                <a:ea typeface="Calibri" panose="020F0502020204030204" pitchFamily="34" charset="0"/>
                <a:cs typeface="Times New Roman" panose="02020603050405020304" pitchFamily="18" charset="0"/>
              </a:rPr>
              <a:t>Crescere come un albero: comprendere le trasformazioni</a:t>
            </a:r>
            <a:endParaRPr lang="it-IT" sz="2200" dirty="0">
              <a:latin typeface="Amasis MT Pro Light" panose="02040304050005020304" pitchFamily="18" charset="0"/>
            </a:endParaRPr>
          </a:p>
        </p:txBody>
      </p:sp>
    </p:spTree>
    <p:extLst>
      <p:ext uri="{BB962C8B-B14F-4D97-AF65-F5344CB8AC3E}">
        <p14:creationId xmlns:p14="http://schemas.microsoft.com/office/powerpoint/2010/main" val="3007170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67" name="Rectangle 4161">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o albero, io bambino. Ediz. a colori - Sylvaine Jaoui - 2">
            <a:extLst>
              <a:ext uri="{FF2B5EF4-FFF2-40B4-BE49-F238E27FC236}">
                <a16:creationId xmlns:a16="http://schemas.microsoft.com/office/drawing/2014/main" id="{2FF70685-CF45-9A53-235D-D23FE53BA6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221"/>
          <a:stretch/>
        </p:blipFill>
        <p:spPr bwMode="auto">
          <a:xfrm>
            <a:off x="4864042" y="10"/>
            <a:ext cx="13423961" cy="10286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4169" name="Freeform: Shape 4163">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683509" cy="10287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66" name="Freeform: Shape 4165">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669793" cy="10287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3"/>
          <p:cNvSpPr txBox="1"/>
          <p:nvPr/>
        </p:nvSpPr>
        <p:spPr>
          <a:xfrm>
            <a:off x="556641" y="1741932"/>
            <a:ext cx="5157216" cy="168859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spc="-399" dirty="0" err="1">
                <a:latin typeface="Amasis MT Pro Light" panose="02040304050005020304" pitchFamily="18" charset="0"/>
                <a:ea typeface="+mj-ea"/>
                <a:cs typeface="+mj-cs"/>
              </a:rPr>
              <a:t>Letture</a:t>
            </a:r>
            <a:endParaRPr lang="en-US" sz="4200" spc="-399" dirty="0">
              <a:latin typeface="Amasis MT Pro Light" panose="02040304050005020304" pitchFamily="18" charset="0"/>
              <a:ea typeface="+mj-ea"/>
              <a:cs typeface="+mj-cs"/>
            </a:endParaRPr>
          </a:p>
        </p:txBody>
      </p:sp>
      <p:sp>
        <p:nvSpPr>
          <p:cNvPr id="4168" name="Rectangle 416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93839" y="908685"/>
            <a:ext cx="109728" cy="8229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70" name="Rectangle 416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366" y="3665220"/>
            <a:ext cx="5006340" cy="27432"/>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asellaDiTesto 4">
            <a:extLst>
              <a:ext uri="{FF2B5EF4-FFF2-40B4-BE49-F238E27FC236}">
                <a16:creationId xmlns:a16="http://schemas.microsoft.com/office/drawing/2014/main" id="{1BC70932-0AA1-66A0-A599-9DA2994612A6}"/>
              </a:ext>
            </a:extLst>
          </p:cNvPr>
          <p:cNvSpPr txBox="1"/>
          <p:nvPr/>
        </p:nvSpPr>
        <p:spPr>
          <a:xfrm>
            <a:off x="556641" y="4077081"/>
            <a:ext cx="5920359" cy="4810887"/>
          </a:xfrm>
          <a:prstGeom prst="rect">
            <a:avLst/>
          </a:prstGeom>
        </p:spPr>
        <p:txBody>
          <a:bodyPr vert="horz" lIns="91440" tIns="45720" rIns="91440" bIns="45720" rtlCol="0" anchor="t">
            <a:normAutofit/>
          </a:bodyPr>
          <a:lstStyle/>
          <a:p>
            <a:pPr marL="342900" lvl="0" indent="-228600">
              <a:lnSpc>
                <a:spcPct val="90000"/>
              </a:lnSpc>
              <a:spcAft>
                <a:spcPts val="600"/>
              </a:spcAft>
              <a:buFont typeface="Arial" panose="020B0604020202020204" pitchFamily="34" charset="0"/>
              <a:buChar char="•"/>
            </a:pPr>
            <a:r>
              <a:rPr lang="en-US" sz="2400" dirty="0">
                <a:effectLst/>
                <a:highlight>
                  <a:srgbClr val="FFFFFF"/>
                </a:highlight>
                <a:latin typeface="Amasis MT Pro Light" panose="02040304050005020304" pitchFamily="18" charset="0"/>
              </a:rPr>
              <a:t>“Prima di me” di Luisa Mattia, ed. </a:t>
            </a:r>
            <a:r>
              <a:rPr lang="en-US" sz="2400" dirty="0" err="1">
                <a:effectLst/>
                <a:highlight>
                  <a:srgbClr val="FFFFFF"/>
                </a:highlight>
                <a:latin typeface="Amasis MT Pro Light" panose="02040304050005020304" pitchFamily="18" charset="0"/>
              </a:rPr>
              <a:t>Topopittori</a:t>
            </a:r>
            <a:r>
              <a:rPr lang="en-US" sz="2400" dirty="0">
                <a:effectLst/>
                <a:highlight>
                  <a:srgbClr val="FFFFFF"/>
                </a:highlight>
                <a:latin typeface="Amasis MT Pro Light" panose="02040304050005020304" pitchFamily="18" charset="0"/>
              </a:rPr>
              <a:t> 2023 . </a:t>
            </a:r>
          </a:p>
          <a:p>
            <a:pPr marL="342900" lvl="0" indent="-228600">
              <a:lnSpc>
                <a:spcPct val="90000"/>
              </a:lnSpc>
              <a:spcAft>
                <a:spcPts val="600"/>
              </a:spcAft>
              <a:buFont typeface="Arial" panose="020B0604020202020204" pitchFamily="34" charset="0"/>
              <a:buChar char="•"/>
            </a:pPr>
            <a:endParaRPr lang="en-US" sz="2400" dirty="0">
              <a:highlight>
                <a:srgbClr val="FFFFFF"/>
              </a:highlight>
              <a:latin typeface="Amasis MT Pro Light" panose="02040304050005020304" pitchFamily="18" charset="0"/>
            </a:endParaRPr>
          </a:p>
          <a:p>
            <a:pPr marL="342900" lvl="0" indent="-228600">
              <a:lnSpc>
                <a:spcPct val="90000"/>
              </a:lnSpc>
              <a:spcAft>
                <a:spcPts val="600"/>
              </a:spcAft>
              <a:buFont typeface="Arial" panose="020B0604020202020204" pitchFamily="34" charset="0"/>
              <a:buChar char="•"/>
            </a:pPr>
            <a:r>
              <a:rPr lang="en-US" sz="2400" dirty="0">
                <a:effectLst/>
                <a:highlight>
                  <a:srgbClr val="FFFFFF"/>
                </a:highlight>
                <a:latin typeface="Amasis MT Pro Light" panose="02040304050005020304" pitchFamily="18" charset="0"/>
              </a:rPr>
              <a:t>“Io </a:t>
            </a:r>
            <a:r>
              <a:rPr lang="en-US" sz="2400" dirty="0" err="1">
                <a:effectLst/>
                <a:highlight>
                  <a:srgbClr val="FFFFFF"/>
                </a:highlight>
                <a:latin typeface="Amasis MT Pro Light" panose="02040304050005020304" pitchFamily="18" charset="0"/>
              </a:rPr>
              <a:t>albero</a:t>
            </a:r>
            <a:r>
              <a:rPr lang="en-US" sz="2400" dirty="0">
                <a:effectLst/>
                <a:highlight>
                  <a:srgbClr val="FFFFFF"/>
                </a:highlight>
                <a:latin typeface="Amasis MT Pro Light" panose="02040304050005020304" pitchFamily="18" charset="0"/>
              </a:rPr>
              <a:t>. Io bambino” di </a:t>
            </a:r>
            <a:r>
              <a:rPr lang="en-US" sz="2400" dirty="0" err="1">
                <a:effectLst/>
                <a:highlight>
                  <a:srgbClr val="FFFFFF"/>
                </a:highlight>
                <a:latin typeface="Amasis MT Pro Light" panose="02040304050005020304" pitchFamily="18" charset="0"/>
              </a:rPr>
              <a:t>Sylvaine</a:t>
            </a:r>
            <a:r>
              <a:rPr lang="en-US" sz="2400" dirty="0">
                <a:effectLst/>
                <a:highlight>
                  <a:srgbClr val="FFFFFF"/>
                </a:highlight>
                <a:latin typeface="Amasis MT Pro Light" panose="02040304050005020304" pitchFamily="18" charset="0"/>
              </a:rPr>
              <a:t> </a:t>
            </a:r>
            <a:r>
              <a:rPr lang="en-US" sz="2400" dirty="0" err="1">
                <a:effectLst/>
                <a:highlight>
                  <a:srgbClr val="FFFFFF"/>
                </a:highlight>
                <a:latin typeface="Amasis MT Pro Light" panose="02040304050005020304" pitchFamily="18" charset="0"/>
              </a:rPr>
              <a:t>Jaoui</a:t>
            </a:r>
            <a:r>
              <a:rPr lang="en-US" sz="2400" dirty="0">
                <a:effectLst/>
                <a:highlight>
                  <a:srgbClr val="FFFFFF"/>
                </a:highlight>
                <a:latin typeface="Amasis MT Pro Light" panose="02040304050005020304" pitchFamily="18" charset="0"/>
              </a:rPr>
              <a:t>, ed. Lapis 2021. </a:t>
            </a:r>
          </a:p>
          <a:p>
            <a:pPr lvl="0" indent="-228600">
              <a:lnSpc>
                <a:spcPct val="90000"/>
              </a:lnSpc>
              <a:spcAft>
                <a:spcPts val="600"/>
              </a:spcAft>
              <a:buFont typeface="Arial" panose="020B0604020202020204" pitchFamily="34" charset="0"/>
              <a:buChar char="•"/>
            </a:pPr>
            <a:endParaRPr lang="en-US" sz="2400" dirty="0">
              <a:effectLst/>
              <a:highlight>
                <a:srgbClr val="FFFFFF"/>
              </a:highlight>
              <a:latin typeface="Amasis MT Pro Light" panose="02040304050005020304" pitchFamily="18" charset="0"/>
            </a:endParaRPr>
          </a:p>
          <a:p>
            <a:pPr marL="342900" lvl="0" indent="-228600">
              <a:lnSpc>
                <a:spcPct val="90000"/>
              </a:lnSpc>
              <a:spcAft>
                <a:spcPts val="600"/>
              </a:spcAft>
              <a:buFont typeface="Arial" panose="020B0604020202020204" pitchFamily="34" charset="0"/>
              <a:buChar char="•"/>
            </a:pPr>
            <a:r>
              <a:rPr lang="en-US" sz="2400" dirty="0">
                <a:effectLst/>
                <a:highlight>
                  <a:srgbClr val="FFFFFF"/>
                </a:highlight>
                <a:latin typeface="Amasis MT Pro Light" panose="02040304050005020304" pitchFamily="18" charset="0"/>
              </a:rPr>
              <a:t>“</a:t>
            </a:r>
            <a:r>
              <a:rPr lang="en-US" sz="2400" dirty="0" err="1">
                <a:effectLst/>
                <a:highlight>
                  <a:srgbClr val="FFFFFF"/>
                </a:highlight>
                <a:latin typeface="Amasis MT Pro Light" panose="02040304050005020304" pitchFamily="18" charset="0"/>
              </a:rPr>
              <a:t>Saremo</a:t>
            </a:r>
            <a:r>
              <a:rPr lang="en-US" sz="2400" dirty="0">
                <a:effectLst/>
                <a:highlight>
                  <a:srgbClr val="FFFFFF"/>
                </a:highlight>
                <a:latin typeface="Amasis MT Pro Light" panose="02040304050005020304" pitchFamily="18" charset="0"/>
              </a:rPr>
              <a:t> </a:t>
            </a:r>
            <a:r>
              <a:rPr lang="en-US" sz="2400" dirty="0" err="1">
                <a:effectLst/>
                <a:highlight>
                  <a:srgbClr val="FFFFFF"/>
                </a:highlight>
                <a:latin typeface="Amasis MT Pro Light" panose="02040304050005020304" pitchFamily="18" charset="0"/>
              </a:rPr>
              <a:t>alberi</a:t>
            </a:r>
            <a:r>
              <a:rPr lang="en-US" sz="2400" dirty="0">
                <a:effectLst/>
                <a:highlight>
                  <a:srgbClr val="FFFFFF"/>
                </a:highlight>
                <a:latin typeface="Amasis MT Pro Light" panose="02040304050005020304" pitchFamily="18" charset="0"/>
              </a:rPr>
              <a:t>” di Mauro Evangelista, ed. </a:t>
            </a:r>
            <a:r>
              <a:rPr lang="en-US" sz="2400" dirty="0" err="1">
                <a:effectLst/>
                <a:highlight>
                  <a:srgbClr val="FFFFFF"/>
                </a:highlight>
                <a:latin typeface="Amasis MT Pro Light" panose="02040304050005020304" pitchFamily="18" charset="0"/>
              </a:rPr>
              <a:t>Artebimbi</a:t>
            </a:r>
            <a:r>
              <a:rPr lang="en-US" sz="2400" dirty="0">
                <a:effectLst/>
                <a:highlight>
                  <a:srgbClr val="FFFFFF"/>
                </a:highlight>
                <a:latin typeface="Amasis MT Pro Light" panose="02040304050005020304" pitchFamily="18" charset="0"/>
              </a:rPr>
              <a:t> 2010. </a:t>
            </a:r>
          </a:p>
          <a:p>
            <a:pPr marL="342900" lvl="0" indent="-228600">
              <a:lnSpc>
                <a:spcPct val="90000"/>
              </a:lnSpc>
              <a:spcAft>
                <a:spcPts val="600"/>
              </a:spcAft>
              <a:buFont typeface="Arial" panose="020B0604020202020204" pitchFamily="34" charset="0"/>
              <a:buChar char="•"/>
            </a:pPr>
            <a:endParaRPr lang="en-US" sz="2400" dirty="0">
              <a:effectLst/>
              <a:highlight>
                <a:srgbClr val="FFFFFF"/>
              </a:highlight>
              <a:latin typeface="Amasis MT Pro Light" panose="02040304050005020304" pitchFamily="18" charset="0"/>
            </a:endParaRPr>
          </a:p>
          <a:p>
            <a:pPr marL="342900" lvl="0" indent="-228600">
              <a:lnSpc>
                <a:spcPct val="90000"/>
              </a:lnSpc>
              <a:spcAft>
                <a:spcPts val="600"/>
              </a:spcAft>
              <a:buFont typeface="Arial" panose="020B0604020202020204" pitchFamily="34" charset="0"/>
              <a:buChar char="•"/>
            </a:pPr>
            <a:r>
              <a:rPr lang="en-US" sz="2400" dirty="0">
                <a:effectLst/>
                <a:highlight>
                  <a:srgbClr val="FFFFFF"/>
                </a:highlight>
                <a:latin typeface="Amasis MT Pro Light" panose="02040304050005020304" pitchFamily="18" charset="0"/>
              </a:rPr>
              <a:t>“Io </a:t>
            </a:r>
            <a:r>
              <a:rPr lang="en-US" sz="2400" dirty="0" err="1">
                <a:effectLst/>
                <a:highlight>
                  <a:srgbClr val="FFFFFF"/>
                </a:highlight>
                <a:latin typeface="Amasis MT Pro Light" panose="02040304050005020304" pitchFamily="18" charset="0"/>
              </a:rPr>
              <a:t>sono</a:t>
            </a:r>
            <a:r>
              <a:rPr lang="en-US" sz="2400" dirty="0">
                <a:effectLst/>
                <a:highlight>
                  <a:srgbClr val="FFFFFF"/>
                </a:highlight>
                <a:latin typeface="Amasis MT Pro Light" panose="02040304050005020304" pitchFamily="18" charset="0"/>
              </a:rPr>
              <a:t> </a:t>
            </a:r>
            <a:r>
              <a:rPr lang="en-US" sz="2400" dirty="0" err="1">
                <a:effectLst/>
                <a:highlight>
                  <a:srgbClr val="FFFFFF"/>
                </a:highlight>
                <a:latin typeface="Amasis MT Pro Light" panose="02040304050005020304" pitchFamily="18" charset="0"/>
              </a:rPr>
              <a:t>foglia</a:t>
            </a:r>
            <a:r>
              <a:rPr lang="en-US" sz="2400" dirty="0">
                <a:effectLst/>
                <a:highlight>
                  <a:srgbClr val="FFFFFF"/>
                </a:highlight>
                <a:latin typeface="Amasis MT Pro Light" panose="02040304050005020304" pitchFamily="18" charset="0"/>
              </a:rPr>
              <a:t>” di Angelo </a:t>
            </a:r>
            <a:r>
              <a:rPr lang="en-US" sz="2400" dirty="0" err="1">
                <a:effectLst/>
                <a:highlight>
                  <a:srgbClr val="FFFFFF"/>
                </a:highlight>
                <a:latin typeface="Amasis MT Pro Light" panose="02040304050005020304" pitchFamily="18" charset="0"/>
              </a:rPr>
              <a:t>Mozzillo</a:t>
            </a:r>
            <a:r>
              <a:rPr lang="en-US" sz="2400" dirty="0">
                <a:effectLst/>
                <a:highlight>
                  <a:srgbClr val="FFFFFF"/>
                </a:highlight>
                <a:latin typeface="Amasis MT Pro Light" panose="02040304050005020304" pitchFamily="18" charset="0"/>
              </a:rPr>
              <a:t>. </a:t>
            </a:r>
            <a:r>
              <a:rPr lang="en-US" sz="2400" dirty="0" err="1">
                <a:effectLst/>
                <a:highlight>
                  <a:srgbClr val="FFFFFF"/>
                </a:highlight>
                <a:latin typeface="Amasis MT Pro Light" panose="02040304050005020304" pitchFamily="18" charset="0"/>
              </a:rPr>
              <a:t>Bacchilega</a:t>
            </a:r>
            <a:r>
              <a:rPr lang="en-US" sz="2400" dirty="0">
                <a:effectLst/>
                <a:highlight>
                  <a:srgbClr val="FFFFFF"/>
                </a:highlight>
                <a:latin typeface="Amasis MT Pro Light" panose="02040304050005020304" pitchFamily="18" charset="0"/>
              </a:rPr>
              <a:t> </a:t>
            </a:r>
            <a:r>
              <a:rPr lang="en-US" sz="2400" dirty="0" err="1">
                <a:effectLst/>
                <a:highlight>
                  <a:srgbClr val="FFFFFF"/>
                </a:highlight>
                <a:latin typeface="Amasis MT Pro Light" panose="02040304050005020304" pitchFamily="18" charset="0"/>
              </a:rPr>
              <a:t>editore</a:t>
            </a:r>
            <a:r>
              <a:rPr lang="en-US" sz="2400" dirty="0">
                <a:effectLst/>
                <a:highlight>
                  <a:srgbClr val="FFFFFF"/>
                </a:highlight>
                <a:latin typeface="Amasis MT Pro Light" panose="02040304050005020304" pitchFamily="18" charset="0"/>
              </a:rPr>
              <a:t>, 2020. </a:t>
            </a:r>
            <a:endParaRPr lang="en-US" sz="2400" dirty="0">
              <a:latin typeface="Amasis MT Pro Light" panose="02040304050005020304" pitchFamily="18" charset="0"/>
            </a:endParaRPr>
          </a:p>
        </p:txBody>
      </p:sp>
      <p:sp>
        <p:nvSpPr>
          <p:cNvPr id="4" name="TextBox 4"/>
          <p:cNvSpPr txBox="1"/>
          <p:nvPr/>
        </p:nvSpPr>
        <p:spPr>
          <a:xfrm>
            <a:off x="960120" y="4309348"/>
            <a:ext cx="7007433" cy="5634752"/>
          </a:xfrm>
          <a:prstGeom prst="rect">
            <a:avLst/>
          </a:prstGeom>
        </p:spPr>
        <p:txBody>
          <a:bodyPr vert="horz" lIns="91440" tIns="45720" rIns="91440" bIns="45720" rtlCol="0">
            <a:noAutofit/>
          </a:bodyPr>
          <a:lstStyle/>
          <a:p>
            <a:pPr>
              <a:lnSpc>
                <a:spcPct val="90000"/>
              </a:lnSpc>
              <a:spcAft>
                <a:spcPts val="800"/>
              </a:spcAft>
            </a:pPr>
            <a:endParaRPr lang="en-US" u="none" spc="113" dirty="0">
              <a:latin typeface="Amasis MT Pro Light" panose="02040304050005020304" pitchFamily="18" charset="0"/>
            </a:endParaRPr>
          </a:p>
        </p:txBody>
      </p:sp>
    </p:spTree>
    <p:extLst>
      <p:ext uri="{BB962C8B-B14F-4D97-AF65-F5344CB8AC3E}">
        <p14:creationId xmlns:p14="http://schemas.microsoft.com/office/powerpoint/2010/main" val="2493316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7" name="Rectangle 411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p:cNvSpPr txBox="1"/>
          <p:nvPr/>
        </p:nvSpPr>
        <p:spPr>
          <a:xfrm>
            <a:off x="7946643" y="493776"/>
            <a:ext cx="9376665" cy="267462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8100" spc="-399" dirty="0" err="1">
                <a:latin typeface="Amasis MT Pro Light" panose="02040304050005020304" pitchFamily="18" charset="0"/>
                <a:ea typeface="+mj-ea"/>
                <a:cs typeface="+mj-cs"/>
              </a:rPr>
              <a:t>Alveari</a:t>
            </a:r>
            <a:r>
              <a:rPr lang="en-US" sz="8100" spc="-399" dirty="0">
                <a:latin typeface="Amasis MT Pro Light" panose="02040304050005020304" pitchFamily="18" charset="0"/>
                <a:ea typeface="+mj-ea"/>
                <a:cs typeface="+mj-cs"/>
              </a:rPr>
              <a:t>- </a:t>
            </a:r>
            <a:r>
              <a:rPr lang="en-US" sz="8100" spc="-399" dirty="0" err="1">
                <a:latin typeface="Amasis MT Pro Light" panose="02040304050005020304" pitchFamily="18" charset="0"/>
                <a:ea typeface="+mj-ea"/>
                <a:cs typeface="+mj-cs"/>
              </a:rPr>
              <a:t>tematiche</a:t>
            </a:r>
            <a:r>
              <a:rPr lang="en-US" sz="8100" spc="-399" dirty="0">
                <a:latin typeface="Amasis MT Pro Light" panose="02040304050005020304" pitchFamily="18" charset="0"/>
                <a:ea typeface="+mj-ea"/>
                <a:cs typeface="+mj-cs"/>
              </a:rPr>
              <a:t> ed </a:t>
            </a:r>
            <a:r>
              <a:rPr lang="en-US" sz="8100" spc="-399" dirty="0" err="1">
                <a:latin typeface="Amasis MT Pro Light" panose="02040304050005020304" pitchFamily="18" charset="0"/>
                <a:ea typeface="+mj-ea"/>
                <a:cs typeface="+mj-cs"/>
              </a:rPr>
              <a:t>esperienze</a:t>
            </a:r>
            <a:r>
              <a:rPr lang="en-US" sz="8100" spc="-399" dirty="0">
                <a:latin typeface="Amasis MT Pro Light" panose="02040304050005020304" pitchFamily="18" charset="0"/>
                <a:ea typeface="+mj-ea"/>
                <a:cs typeface="+mj-cs"/>
              </a:rPr>
              <a:t> </a:t>
            </a:r>
          </a:p>
        </p:txBody>
      </p:sp>
      <p:pic>
        <p:nvPicPr>
          <p:cNvPr id="3076" name="Picture 4" descr="Foto Nido D'ape Sull'albero, Immagini e Vettoriali">
            <a:extLst>
              <a:ext uri="{FF2B5EF4-FFF2-40B4-BE49-F238E27FC236}">
                <a16:creationId xmlns:a16="http://schemas.microsoft.com/office/drawing/2014/main" id="{5158229B-C7B0-CC0B-E2C9-7317A23959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29" r="-2" b="-2"/>
          <a:stretch/>
        </p:blipFill>
        <p:spPr bwMode="auto">
          <a:xfrm>
            <a:off x="1" y="10"/>
            <a:ext cx="6986016" cy="10286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12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643" y="3562420"/>
            <a:ext cx="6365383" cy="27432"/>
          </a:xfrm>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5383" h="27432" fill="none" extrusionOk="0">
                <a:moveTo>
                  <a:pt x="0" y="0"/>
                </a:moveTo>
                <a:cubicBezTo>
                  <a:pt x="164014" y="-28800"/>
                  <a:pt x="392589" y="16597"/>
                  <a:pt x="636538" y="0"/>
                </a:cubicBezTo>
                <a:cubicBezTo>
                  <a:pt x="880487" y="-16597"/>
                  <a:pt x="1095224" y="-7871"/>
                  <a:pt x="1336730" y="0"/>
                </a:cubicBezTo>
                <a:cubicBezTo>
                  <a:pt x="1578236" y="7871"/>
                  <a:pt x="1649337" y="-22384"/>
                  <a:pt x="1909615" y="0"/>
                </a:cubicBezTo>
                <a:cubicBezTo>
                  <a:pt x="2169893" y="22384"/>
                  <a:pt x="2279697" y="7436"/>
                  <a:pt x="2418846" y="0"/>
                </a:cubicBezTo>
                <a:cubicBezTo>
                  <a:pt x="2557995" y="-7436"/>
                  <a:pt x="2719158" y="24395"/>
                  <a:pt x="2928076" y="0"/>
                </a:cubicBezTo>
                <a:cubicBezTo>
                  <a:pt x="3136994" y="-24395"/>
                  <a:pt x="3236398" y="-16046"/>
                  <a:pt x="3373653" y="0"/>
                </a:cubicBezTo>
                <a:cubicBezTo>
                  <a:pt x="3510908" y="16046"/>
                  <a:pt x="3933654" y="-18835"/>
                  <a:pt x="4137499" y="0"/>
                </a:cubicBezTo>
                <a:cubicBezTo>
                  <a:pt x="4341344" y="18835"/>
                  <a:pt x="4634949" y="16518"/>
                  <a:pt x="4901345" y="0"/>
                </a:cubicBezTo>
                <a:cubicBezTo>
                  <a:pt x="5167741" y="-16518"/>
                  <a:pt x="5482502" y="-23233"/>
                  <a:pt x="5665191" y="0"/>
                </a:cubicBezTo>
                <a:cubicBezTo>
                  <a:pt x="5847880" y="23233"/>
                  <a:pt x="6038909" y="-19558"/>
                  <a:pt x="6365383" y="0"/>
                </a:cubicBezTo>
                <a:cubicBezTo>
                  <a:pt x="6366317" y="12270"/>
                  <a:pt x="6364320" y="20068"/>
                  <a:pt x="6365383" y="27432"/>
                </a:cubicBezTo>
                <a:cubicBezTo>
                  <a:pt x="6160909" y="45028"/>
                  <a:pt x="5918554" y="42323"/>
                  <a:pt x="5728845" y="27432"/>
                </a:cubicBezTo>
                <a:cubicBezTo>
                  <a:pt x="5539136" y="12541"/>
                  <a:pt x="5172149" y="23835"/>
                  <a:pt x="5028653" y="27432"/>
                </a:cubicBezTo>
                <a:cubicBezTo>
                  <a:pt x="4885157" y="31029"/>
                  <a:pt x="4768966" y="33290"/>
                  <a:pt x="4583076" y="27432"/>
                </a:cubicBezTo>
                <a:cubicBezTo>
                  <a:pt x="4397186" y="21574"/>
                  <a:pt x="4295537" y="38724"/>
                  <a:pt x="4137499" y="27432"/>
                </a:cubicBezTo>
                <a:cubicBezTo>
                  <a:pt x="3979461" y="16140"/>
                  <a:pt x="3895902" y="23317"/>
                  <a:pt x="3691922" y="27432"/>
                </a:cubicBezTo>
                <a:cubicBezTo>
                  <a:pt x="3487942" y="31547"/>
                  <a:pt x="3348597" y="42606"/>
                  <a:pt x="3182692" y="27432"/>
                </a:cubicBezTo>
                <a:cubicBezTo>
                  <a:pt x="3016787" y="12259"/>
                  <a:pt x="2922425" y="45987"/>
                  <a:pt x="2673461" y="27432"/>
                </a:cubicBezTo>
                <a:cubicBezTo>
                  <a:pt x="2424497" y="8877"/>
                  <a:pt x="2406338" y="46461"/>
                  <a:pt x="2164230" y="27432"/>
                </a:cubicBezTo>
                <a:cubicBezTo>
                  <a:pt x="1922122" y="8403"/>
                  <a:pt x="1843534" y="2368"/>
                  <a:pt x="1655000" y="27432"/>
                </a:cubicBezTo>
                <a:cubicBezTo>
                  <a:pt x="1466466" y="52497"/>
                  <a:pt x="1384300" y="39658"/>
                  <a:pt x="1145769" y="27432"/>
                </a:cubicBezTo>
                <a:cubicBezTo>
                  <a:pt x="907238" y="15206"/>
                  <a:pt x="344177" y="36391"/>
                  <a:pt x="0" y="27432"/>
                </a:cubicBezTo>
                <a:cubicBezTo>
                  <a:pt x="-1194" y="21937"/>
                  <a:pt x="1202" y="7917"/>
                  <a:pt x="0" y="0"/>
                </a:cubicBezTo>
                <a:close/>
              </a:path>
              <a:path w="6365383" h="27432" stroke="0" extrusionOk="0">
                <a:moveTo>
                  <a:pt x="0" y="0"/>
                </a:moveTo>
                <a:cubicBezTo>
                  <a:pt x="152654" y="12967"/>
                  <a:pt x="297359" y="-4977"/>
                  <a:pt x="509231" y="0"/>
                </a:cubicBezTo>
                <a:cubicBezTo>
                  <a:pt x="721103" y="4977"/>
                  <a:pt x="792740" y="-12744"/>
                  <a:pt x="954807" y="0"/>
                </a:cubicBezTo>
                <a:cubicBezTo>
                  <a:pt x="1116874" y="12744"/>
                  <a:pt x="1322429" y="24743"/>
                  <a:pt x="1464038" y="0"/>
                </a:cubicBezTo>
                <a:cubicBezTo>
                  <a:pt x="1605647" y="-24743"/>
                  <a:pt x="1947393" y="-20672"/>
                  <a:pt x="2100576" y="0"/>
                </a:cubicBezTo>
                <a:cubicBezTo>
                  <a:pt x="2253759" y="20672"/>
                  <a:pt x="2622231" y="-30966"/>
                  <a:pt x="2800769" y="0"/>
                </a:cubicBezTo>
                <a:cubicBezTo>
                  <a:pt x="2979307" y="30966"/>
                  <a:pt x="3356872" y="-13631"/>
                  <a:pt x="3564614" y="0"/>
                </a:cubicBezTo>
                <a:cubicBezTo>
                  <a:pt x="3772356" y="13631"/>
                  <a:pt x="4163183" y="-4973"/>
                  <a:pt x="4328460" y="0"/>
                </a:cubicBezTo>
                <a:cubicBezTo>
                  <a:pt x="4493737" y="4973"/>
                  <a:pt x="4672761" y="-9287"/>
                  <a:pt x="4901345" y="0"/>
                </a:cubicBezTo>
                <a:cubicBezTo>
                  <a:pt x="5129930" y="9287"/>
                  <a:pt x="5395146" y="9436"/>
                  <a:pt x="5601537" y="0"/>
                </a:cubicBezTo>
                <a:cubicBezTo>
                  <a:pt x="5807928" y="-9436"/>
                  <a:pt x="5983747" y="-13862"/>
                  <a:pt x="6365383" y="0"/>
                </a:cubicBezTo>
                <a:cubicBezTo>
                  <a:pt x="6365699" y="13405"/>
                  <a:pt x="6365869" y="14360"/>
                  <a:pt x="6365383" y="27432"/>
                </a:cubicBezTo>
                <a:cubicBezTo>
                  <a:pt x="6195306" y="29393"/>
                  <a:pt x="5872535" y="56613"/>
                  <a:pt x="5728845" y="27432"/>
                </a:cubicBezTo>
                <a:cubicBezTo>
                  <a:pt x="5585155" y="-1749"/>
                  <a:pt x="5272464" y="11679"/>
                  <a:pt x="5028653" y="27432"/>
                </a:cubicBezTo>
                <a:cubicBezTo>
                  <a:pt x="4784842" y="43185"/>
                  <a:pt x="4688244" y="28658"/>
                  <a:pt x="4455768" y="27432"/>
                </a:cubicBezTo>
                <a:cubicBezTo>
                  <a:pt x="4223293" y="26206"/>
                  <a:pt x="4032880" y="15477"/>
                  <a:pt x="3882884" y="27432"/>
                </a:cubicBezTo>
                <a:cubicBezTo>
                  <a:pt x="3732888" y="39387"/>
                  <a:pt x="3278726" y="-7170"/>
                  <a:pt x="3119038" y="27432"/>
                </a:cubicBezTo>
                <a:cubicBezTo>
                  <a:pt x="2959350" y="62034"/>
                  <a:pt x="2786856" y="40315"/>
                  <a:pt x="2609807" y="27432"/>
                </a:cubicBezTo>
                <a:cubicBezTo>
                  <a:pt x="2432758" y="14549"/>
                  <a:pt x="2064373" y="16547"/>
                  <a:pt x="1909615" y="27432"/>
                </a:cubicBezTo>
                <a:cubicBezTo>
                  <a:pt x="1754857" y="38317"/>
                  <a:pt x="1663685" y="27374"/>
                  <a:pt x="1464038" y="27432"/>
                </a:cubicBezTo>
                <a:cubicBezTo>
                  <a:pt x="1264391" y="27490"/>
                  <a:pt x="1071013" y="1487"/>
                  <a:pt x="827500" y="27432"/>
                </a:cubicBezTo>
                <a:cubicBezTo>
                  <a:pt x="583987" y="53377"/>
                  <a:pt x="349818" y="3910"/>
                  <a:pt x="0" y="27432"/>
                </a:cubicBezTo>
                <a:cubicBezTo>
                  <a:pt x="-116" y="21844"/>
                  <a:pt x="591" y="653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asellaDiTesto 4">
            <a:extLst>
              <a:ext uri="{FF2B5EF4-FFF2-40B4-BE49-F238E27FC236}">
                <a16:creationId xmlns:a16="http://schemas.microsoft.com/office/drawing/2014/main" id="{1BC70932-0AA1-66A0-A599-9DA2994612A6}"/>
              </a:ext>
            </a:extLst>
          </p:cNvPr>
          <p:cNvSpPr txBox="1"/>
          <p:nvPr/>
        </p:nvSpPr>
        <p:spPr>
          <a:xfrm>
            <a:off x="7946643" y="4059936"/>
            <a:ext cx="9376665" cy="5225796"/>
          </a:xfrm>
          <a:prstGeom prst="rect">
            <a:avLst/>
          </a:prstGeom>
        </p:spPr>
        <p:txBody>
          <a:bodyPr vert="horz" lIns="91440" tIns="45720" rIns="91440" bIns="45720" rtlCol="0">
            <a:normAutofit fontScale="92500" lnSpcReduction="10000"/>
          </a:bodyPr>
          <a:lstStyle/>
          <a:p>
            <a:pPr marL="342900" lvl="0" indent="-342900" algn="just">
              <a:lnSpc>
                <a:spcPct val="150000"/>
              </a:lnSpc>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La scuola: amici e adulti che si prendono cura di me</a:t>
            </a:r>
          </a:p>
          <a:p>
            <a:pPr marL="342900" lvl="0" indent="-342900" algn="just">
              <a:lnSpc>
                <a:spcPct val="150000"/>
              </a:lnSpc>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Storie e racconti che parlano di sé, della propria storia, della propria cultura</a:t>
            </a:r>
          </a:p>
          <a:p>
            <a:pPr marL="342900" lvl="0" indent="-342900" algn="just">
              <a:lnSpc>
                <a:spcPct val="150000"/>
              </a:lnSpc>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Uscite sul territorio alla scoperta dell’ambiente antropico: piazze, monumenti, chiese, quartieri e altri luoghi di interesse artistico del territorio</a:t>
            </a:r>
          </a:p>
          <a:p>
            <a:pPr marL="342900" lvl="0" indent="-342900" algn="just">
              <a:lnSpc>
                <a:spcPct val="150000"/>
              </a:lnSpc>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Alla scoperta di castelli e borghi del territorio </a:t>
            </a:r>
          </a:p>
          <a:p>
            <a:pPr marL="342900" lvl="0" indent="-342900" algn="just">
              <a:lnSpc>
                <a:spcPct val="150000"/>
              </a:lnSpc>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Esperienze sul territorio in collaborazione con: musei, gallerie d’arte, teatri</a:t>
            </a:r>
          </a:p>
          <a:p>
            <a:pPr marL="342900" lvl="0" indent="-342900" algn="just">
              <a:lnSpc>
                <a:spcPct val="150000"/>
              </a:lnSpc>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Esperienze sul territorio alla scoperta di botteghe e mestieri</a:t>
            </a:r>
          </a:p>
          <a:p>
            <a:pPr marL="342900" lvl="0" indent="-342900" algn="just">
              <a:lnSpc>
                <a:spcPct val="150000"/>
              </a:lnSpc>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Porte aperte in Comune</a:t>
            </a:r>
          </a:p>
          <a:p>
            <a:pPr marL="342900" lvl="0" indent="-342900" algn="just">
              <a:lnSpc>
                <a:spcPct val="150000"/>
              </a:lnSpc>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La salute: incontro con i medici del territorio e con l’ospedale</a:t>
            </a:r>
          </a:p>
          <a:p>
            <a:pPr marL="342900" lvl="0" indent="-342900" algn="just">
              <a:lnSpc>
                <a:spcPct val="150000"/>
              </a:lnSpc>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Incontri ed esperienze con associazioni del territorio </a:t>
            </a:r>
          </a:p>
          <a:p>
            <a:pPr marL="342900" lvl="0" indent="-342900" algn="just">
              <a:lnSpc>
                <a:spcPct val="150000"/>
              </a:lnSpc>
              <a:spcAft>
                <a:spcPts val="800"/>
              </a:spcAft>
              <a:buFont typeface="Sitka Banner" panose="02000505000000020004" pitchFamily="2" charset="0"/>
              <a:buChar char="•"/>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Alla scoperta dei servizi sul territorio che si occupano di sicurezza e tutela dei cittadini: la polizia di stato, la polizia municipale </a:t>
            </a:r>
          </a:p>
          <a:p>
            <a:pPr marL="342900" lvl="0" indent="-228600" fontAlgn="base">
              <a:lnSpc>
                <a:spcPct val="150000"/>
              </a:lnSpc>
              <a:buFont typeface="Arial" panose="020B0604020202020204" pitchFamily="34" charset="0"/>
              <a:buChar char="•"/>
            </a:pPr>
            <a:endParaRPr lang="en-US" sz="2000" dirty="0">
              <a:latin typeface="Amasis MT Pro Light" panose="02040304050005020304" pitchFamily="18" charset="0"/>
            </a:endParaRPr>
          </a:p>
        </p:txBody>
      </p:sp>
      <p:sp>
        <p:nvSpPr>
          <p:cNvPr id="4" name="TextBox 4"/>
          <p:cNvSpPr txBox="1"/>
          <p:nvPr/>
        </p:nvSpPr>
        <p:spPr>
          <a:xfrm>
            <a:off x="960120" y="4309348"/>
            <a:ext cx="7007433" cy="5634752"/>
          </a:xfrm>
          <a:prstGeom prst="rect">
            <a:avLst/>
          </a:prstGeom>
        </p:spPr>
        <p:txBody>
          <a:bodyPr vert="horz" lIns="91440" tIns="45720" rIns="91440" bIns="45720" rtlCol="0">
            <a:noAutofit/>
          </a:bodyPr>
          <a:lstStyle/>
          <a:p>
            <a:pPr>
              <a:lnSpc>
                <a:spcPct val="90000"/>
              </a:lnSpc>
              <a:spcAft>
                <a:spcPts val="800"/>
              </a:spcAft>
            </a:pPr>
            <a:endParaRPr lang="en-US" u="none" spc="113" dirty="0">
              <a:latin typeface="Amasis MT Pro Light" panose="02040304050005020304" pitchFamily="18" charset="0"/>
            </a:endParaRPr>
          </a:p>
        </p:txBody>
      </p:sp>
      <p:sp>
        <p:nvSpPr>
          <p:cNvPr id="2" name="AutoShape 2" descr="Download free Honeycomb Black And Orange Wallpaper - MrWallpaper.com">
            <a:extLst>
              <a:ext uri="{FF2B5EF4-FFF2-40B4-BE49-F238E27FC236}">
                <a16:creationId xmlns:a16="http://schemas.microsoft.com/office/drawing/2014/main" id="{1C8FCA2F-B511-E04D-1DFE-ED671118B5E0}"/>
              </a:ext>
            </a:extLst>
          </p:cNvPr>
          <p:cNvSpPr>
            <a:spLocks noChangeAspect="1" noChangeArrowheads="1"/>
          </p:cNvSpPr>
          <p:nvPr/>
        </p:nvSpPr>
        <p:spPr bwMode="auto">
          <a:xfrm rot="354728">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998108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38" name="Rectangle 4137">
            <a:extLst>
              <a:ext uri="{FF2B5EF4-FFF2-40B4-BE49-F238E27FC236}">
                <a16:creationId xmlns:a16="http://schemas.microsoft.com/office/drawing/2014/main" id="{E36BB3C5-822B-45E1-A81E-5CC3176C6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Le api. Ediz. a colori - Anna Milbourne - 3">
            <a:extLst>
              <a:ext uri="{FF2B5EF4-FFF2-40B4-BE49-F238E27FC236}">
                <a16:creationId xmlns:a16="http://schemas.microsoft.com/office/drawing/2014/main" id="{41E95795-02E4-7742-6FFF-54B5718D4B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172" b="7939"/>
          <a:stretch/>
        </p:blipFill>
        <p:spPr bwMode="auto">
          <a:xfrm>
            <a:off x="868896" y="547711"/>
            <a:ext cx="9432393" cy="4595813"/>
          </a:xfrm>
          <a:prstGeom prst="rect">
            <a:avLst/>
          </a:prstGeom>
          <a:noFill/>
          <a:extLst>
            <a:ext uri="{909E8E84-426E-40DD-AFC4-6F175D3DCCD1}">
              <a14:hiddenFill xmlns:a14="http://schemas.microsoft.com/office/drawing/2010/main">
                <a:solidFill>
                  <a:srgbClr val="FFFFFF"/>
                </a:solidFill>
              </a14:hiddenFill>
            </a:ext>
          </a:extLst>
        </p:spPr>
      </p:pic>
      <p:sp useBgFill="1">
        <p:nvSpPr>
          <p:cNvPr id="4140" name="Rectangle 4139">
            <a:extLst>
              <a:ext uri="{FF2B5EF4-FFF2-40B4-BE49-F238E27FC236}">
                <a16:creationId xmlns:a16="http://schemas.microsoft.com/office/drawing/2014/main" id="{FB39ECA9-4CDE-4883-98E8-287E905E9F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8894" y="5446401"/>
            <a:ext cx="9432392" cy="381904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3"/>
          <p:cNvSpPr txBox="1"/>
          <p:nvPr/>
        </p:nvSpPr>
        <p:spPr>
          <a:xfrm>
            <a:off x="1261872" y="5774533"/>
            <a:ext cx="3166683" cy="315753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spc="-399" dirty="0" err="1">
                <a:latin typeface="Amasis MT Pro Light" panose="02040304050005020304" pitchFamily="18" charset="0"/>
                <a:ea typeface="+mj-ea"/>
                <a:cs typeface="+mj-cs"/>
              </a:rPr>
              <a:t>L</a:t>
            </a:r>
            <a:r>
              <a:rPr lang="en-US" sz="3600" kern="1200" spc="-399" dirty="0" err="1">
                <a:solidFill>
                  <a:schemeClr val="tx1"/>
                </a:solidFill>
                <a:latin typeface="Amasis MT Pro Light" panose="02040304050005020304" pitchFamily="18" charset="0"/>
                <a:ea typeface="+mj-ea"/>
                <a:cs typeface="+mj-cs"/>
              </a:rPr>
              <a:t>etture</a:t>
            </a:r>
            <a:endParaRPr lang="en-US" sz="3600" kern="1200" spc="-399" dirty="0">
              <a:solidFill>
                <a:schemeClr val="tx1"/>
              </a:solidFill>
              <a:latin typeface="Amasis MT Pro Light" panose="02040304050005020304" pitchFamily="18" charset="0"/>
              <a:ea typeface="+mj-ea"/>
              <a:cs typeface="+mj-cs"/>
            </a:endParaRPr>
          </a:p>
        </p:txBody>
      </p:sp>
      <p:sp>
        <p:nvSpPr>
          <p:cNvPr id="4142" name="Rectangle 4141">
            <a:extLst>
              <a:ext uri="{FF2B5EF4-FFF2-40B4-BE49-F238E27FC236}">
                <a16:creationId xmlns:a16="http://schemas.microsoft.com/office/drawing/2014/main" id="{A67483D0-BAEB-4927-88AD-76F5DA846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41" y="6848586"/>
            <a:ext cx="192024" cy="9808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44" name="Rectangle 4143">
            <a:extLst>
              <a:ext uri="{FF2B5EF4-FFF2-40B4-BE49-F238E27FC236}">
                <a16:creationId xmlns:a16="http://schemas.microsoft.com/office/drawing/2014/main" id="{0DBB7B12-4298-4CFB-B539-44A91C930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91519" y="7339584"/>
            <a:ext cx="2194560" cy="27432"/>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1BC70932-0AA1-66A0-A599-9DA2994612A6}"/>
              </a:ext>
            </a:extLst>
          </p:cNvPr>
          <p:cNvSpPr txBox="1"/>
          <p:nvPr/>
        </p:nvSpPr>
        <p:spPr>
          <a:xfrm>
            <a:off x="4675084" y="5774532"/>
            <a:ext cx="5711355" cy="3490888"/>
          </a:xfrm>
          <a:prstGeom prst="rect">
            <a:avLst/>
          </a:prstGeom>
        </p:spPr>
        <p:txBody>
          <a:bodyPr vert="horz" lIns="91440" tIns="45720" rIns="91440" bIns="45720" rtlCol="0" anchor="ctr">
            <a:normAutofit/>
          </a:bodyPr>
          <a:lstStyle/>
          <a:p>
            <a:pPr marL="342900" lvl="0" indent="-228600">
              <a:lnSpc>
                <a:spcPct val="90000"/>
              </a:lnSpc>
              <a:spcAft>
                <a:spcPts val="600"/>
              </a:spcAft>
              <a:buFont typeface="Arial" panose="020B0604020202020204" pitchFamily="34" charset="0"/>
              <a:buChar char="•"/>
            </a:pPr>
            <a:r>
              <a:rPr lang="en-US" sz="2400" dirty="0">
                <a:effectLst/>
                <a:highlight>
                  <a:srgbClr val="FFFFFF"/>
                </a:highlight>
                <a:latin typeface="Amasis MT Pro Light" panose="02040304050005020304" pitchFamily="18" charset="0"/>
              </a:rPr>
              <a:t>“Le </a:t>
            </a:r>
            <a:r>
              <a:rPr lang="en-US" sz="2400" dirty="0" err="1">
                <a:effectLst/>
                <a:highlight>
                  <a:srgbClr val="FFFFFF"/>
                </a:highlight>
                <a:latin typeface="Amasis MT Pro Light" panose="02040304050005020304" pitchFamily="18" charset="0"/>
              </a:rPr>
              <a:t>api</a:t>
            </a:r>
            <a:r>
              <a:rPr lang="en-US" sz="2400" dirty="0">
                <a:effectLst/>
                <a:highlight>
                  <a:srgbClr val="FFFFFF"/>
                </a:highlight>
                <a:latin typeface="Amasis MT Pro Light" panose="02040304050005020304" pitchFamily="18" charset="0"/>
              </a:rPr>
              <a:t>” di Anna </a:t>
            </a:r>
            <a:r>
              <a:rPr lang="en-US" sz="2400" dirty="0" err="1">
                <a:effectLst/>
                <a:highlight>
                  <a:srgbClr val="FFFFFF"/>
                </a:highlight>
                <a:latin typeface="Amasis MT Pro Light" panose="02040304050005020304" pitchFamily="18" charset="0"/>
              </a:rPr>
              <a:t>Milbourne</a:t>
            </a:r>
            <a:r>
              <a:rPr lang="en-US" sz="2400" dirty="0">
                <a:effectLst/>
                <a:highlight>
                  <a:srgbClr val="FFFFFF"/>
                </a:highlight>
                <a:latin typeface="Amasis MT Pro Light" panose="02040304050005020304" pitchFamily="18" charset="0"/>
              </a:rPr>
              <a:t>. Ed. Usborne 2021. </a:t>
            </a:r>
          </a:p>
          <a:p>
            <a:pPr marL="342900" lvl="0" indent="-228600">
              <a:lnSpc>
                <a:spcPct val="90000"/>
              </a:lnSpc>
              <a:spcAft>
                <a:spcPts val="600"/>
              </a:spcAft>
              <a:buFont typeface="Arial" panose="020B0604020202020204" pitchFamily="34" charset="0"/>
              <a:buChar char="•"/>
            </a:pPr>
            <a:r>
              <a:rPr lang="en-US" sz="2400" dirty="0">
                <a:effectLst/>
                <a:highlight>
                  <a:srgbClr val="FFFFFF"/>
                </a:highlight>
                <a:latin typeface="Amasis MT Pro Light" panose="02040304050005020304" pitchFamily="18" charset="0"/>
              </a:rPr>
              <a:t>“Come un </a:t>
            </a:r>
            <a:r>
              <a:rPr lang="en-US" sz="2400" dirty="0" err="1">
                <a:effectLst/>
                <a:highlight>
                  <a:srgbClr val="FFFFFF"/>
                </a:highlight>
                <a:latin typeface="Amasis MT Pro Light" panose="02040304050005020304" pitchFamily="18" charset="0"/>
              </a:rPr>
              <a:t>albero</a:t>
            </a:r>
            <a:r>
              <a:rPr lang="en-US" sz="2400" dirty="0">
                <a:effectLst/>
                <a:highlight>
                  <a:srgbClr val="FFFFFF"/>
                </a:highlight>
                <a:latin typeface="Amasis MT Pro Light" panose="02040304050005020304" pitchFamily="18" charset="0"/>
              </a:rPr>
              <a:t>” di Maria </a:t>
            </a:r>
            <a:r>
              <a:rPr lang="en-US" sz="2400" dirty="0" err="1">
                <a:effectLst/>
                <a:highlight>
                  <a:srgbClr val="FFFFFF"/>
                </a:highlight>
                <a:latin typeface="Amasis MT Pro Light" panose="02040304050005020304" pitchFamily="18" charset="0"/>
              </a:rPr>
              <a:t>Gianferrari</a:t>
            </a:r>
            <a:r>
              <a:rPr lang="en-US" sz="2400" dirty="0">
                <a:effectLst/>
                <a:highlight>
                  <a:srgbClr val="FFFFFF"/>
                </a:highlight>
                <a:latin typeface="Amasis MT Pro Light" panose="02040304050005020304" pitchFamily="18" charset="0"/>
              </a:rPr>
              <a:t>, ed. Rizzoli 2021 </a:t>
            </a:r>
          </a:p>
          <a:p>
            <a:pPr marL="342900" lvl="0" indent="-228600">
              <a:lnSpc>
                <a:spcPct val="90000"/>
              </a:lnSpc>
              <a:spcAft>
                <a:spcPts val="600"/>
              </a:spcAft>
              <a:buFont typeface="Arial" panose="020B0604020202020204" pitchFamily="34" charset="0"/>
              <a:buChar char="•"/>
            </a:pPr>
            <a:r>
              <a:rPr lang="en-US" sz="2400" dirty="0">
                <a:effectLst/>
                <a:highlight>
                  <a:srgbClr val="FFFFFF"/>
                </a:highlight>
                <a:latin typeface="Amasis MT Pro Light" panose="02040304050005020304" pitchFamily="18" charset="0"/>
              </a:rPr>
              <a:t>“Come un </a:t>
            </a:r>
            <a:r>
              <a:rPr lang="en-US" sz="2400" dirty="0" err="1">
                <a:effectLst/>
                <a:highlight>
                  <a:srgbClr val="FFFFFF"/>
                </a:highlight>
                <a:latin typeface="Amasis MT Pro Light" panose="02040304050005020304" pitchFamily="18" charset="0"/>
              </a:rPr>
              <a:t>albero</a:t>
            </a:r>
            <a:r>
              <a:rPr lang="en-US" sz="2400" dirty="0">
                <a:effectLst/>
                <a:highlight>
                  <a:srgbClr val="FFFFFF"/>
                </a:highlight>
                <a:latin typeface="Amasis MT Pro Light" panose="02040304050005020304" pitchFamily="18" charset="0"/>
              </a:rPr>
              <a:t>” Rossana </a:t>
            </a:r>
            <a:r>
              <a:rPr lang="en-US" sz="2400" dirty="0" err="1">
                <a:effectLst/>
                <a:highlight>
                  <a:srgbClr val="FFFFFF"/>
                </a:highlight>
                <a:latin typeface="Amasis MT Pro Light" panose="02040304050005020304" pitchFamily="18" charset="0"/>
              </a:rPr>
              <a:t>Bossù</a:t>
            </a:r>
            <a:r>
              <a:rPr lang="en-US" sz="2400" dirty="0">
                <a:effectLst/>
                <a:highlight>
                  <a:srgbClr val="FFFFFF"/>
                </a:highlight>
                <a:latin typeface="Amasis MT Pro Light" panose="02040304050005020304" pitchFamily="18" charset="0"/>
              </a:rPr>
              <a:t>, </a:t>
            </a:r>
            <a:r>
              <a:rPr lang="en-US" sz="2400" dirty="0" err="1">
                <a:effectLst/>
                <a:highlight>
                  <a:srgbClr val="FFFFFF"/>
                </a:highlight>
                <a:latin typeface="Amasis MT Pro Light" panose="02040304050005020304" pitchFamily="18" charset="0"/>
              </a:rPr>
              <a:t>Camelozampa</a:t>
            </a:r>
            <a:r>
              <a:rPr lang="en-US" sz="2400" dirty="0">
                <a:effectLst/>
                <a:highlight>
                  <a:srgbClr val="FFFFFF"/>
                </a:highlight>
                <a:latin typeface="Amasis MT Pro Light" panose="02040304050005020304" pitchFamily="18" charset="0"/>
              </a:rPr>
              <a:t> 2017. </a:t>
            </a:r>
          </a:p>
          <a:p>
            <a:pPr marL="342900" lvl="0" indent="-228600">
              <a:lnSpc>
                <a:spcPct val="90000"/>
              </a:lnSpc>
              <a:spcAft>
                <a:spcPts val="600"/>
              </a:spcAft>
              <a:buFont typeface="Arial" panose="020B0604020202020204" pitchFamily="34" charset="0"/>
              <a:buChar char="•"/>
            </a:pPr>
            <a:r>
              <a:rPr lang="en-US" sz="2400" dirty="0">
                <a:effectLst/>
                <a:highlight>
                  <a:srgbClr val="FFFFFF"/>
                </a:highlight>
                <a:latin typeface="Amasis MT Pro Light" panose="02040304050005020304" pitchFamily="18" charset="0"/>
              </a:rPr>
              <a:t>“Il </a:t>
            </a:r>
            <a:r>
              <a:rPr lang="en-US" sz="2400" dirty="0" err="1">
                <a:effectLst/>
                <a:highlight>
                  <a:srgbClr val="FFFFFF"/>
                </a:highlight>
                <a:latin typeface="Amasis MT Pro Light" panose="02040304050005020304" pitchFamily="18" charset="0"/>
              </a:rPr>
              <a:t>pacchetto</a:t>
            </a:r>
            <a:r>
              <a:rPr lang="en-US" sz="2400" dirty="0">
                <a:effectLst/>
                <a:highlight>
                  <a:srgbClr val="FFFFFF"/>
                </a:highlight>
                <a:latin typeface="Amasis MT Pro Light" panose="02040304050005020304" pitchFamily="18" charset="0"/>
              </a:rPr>
              <a:t> rosso” di Linda </a:t>
            </a:r>
            <a:r>
              <a:rPr lang="en-US" sz="2400" dirty="0" err="1">
                <a:effectLst/>
                <a:highlight>
                  <a:srgbClr val="FFFFFF"/>
                </a:highlight>
                <a:latin typeface="Amasis MT Pro Light" panose="02040304050005020304" pitchFamily="18" charset="0"/>
              </a:rPr>
              <a:t>Wolsgruber</a:t>
            </a:r>
            <a:r>
              <a:rPr lang="en-US" sz="2400" dirty="0">
                <a:effectLst/>
                <a:highlight>
                  <a:srgbClr val="FFFFFF"/>
                </a:highlight>
                <a:latin typeface="Amasis MT Pro Light" panose="02040304050005020304" pitchFamily="18" charset="0"/>
              </a:rPr>
              <a:t>, ed. Arka 2018. </a:t>
            </a:r>
          </a:p>
          <a:p>
            <a:pPr marL="342900" lvl="0" indent="-228600" fontAlgn="base">
              <a:lnSpc>
                <a:spcPct val="90000"/>
              </a:lnSpc>
              <a:spcAft>
                <a:spcPts val="600"/>
              </a:spcAft>
              <a:buFont typeface="Arial" panose="020B0604020202020204" pitchFamily="34" charset="0"/>
              <a:buChar char="•"/>
            </a:pPr>
            <a:endParaRPr lang="en-US" sz="2400" dirty="0">
              <a:latin typeface="Amasis MT Pro Light" panose="02040304050005020304" pitchFamily="18" charset="0"/>
            </a:endParaRPr>
          </a:p>
        </p:txBody>
      </p:sp>
      <p:pic>
        <p:nvPicPr>
          <p:cNvPr id="4098" name="Picture 2" descr="Abeja En Blanco Y Negro Flor - Foto gratis en Pixabay - Pixabay">
            <a:extLst>
              <a:ext uri="{FF2B5EF4-FFF2-40B4-BE49-F238E27FC236}">
                <a16:creationId xmlns:a16="http://schemas.microsoft.com/office/drawing/2014/main" id="{1798F1E7-18B5-0194-1F6F-2FC9AE6CE0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533" r="34195"/>
          <a:stretch/>
        </p:blipFill>
        <p:spPr bwMode="auto">
          <a:xfrm>
            <a:off x="10572750" y="547663"/>
            <a:ext cx="6931509" cy="87177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4"/>
          <p:cNvSpPr txBox="1"/>
          <p:nvPr/>
        </p:nvSpPr>
        <p:spPr>
          <a:xfrm>
            <a:off x="960120" y="4309348"/>
            <a:ext cx="7007433" cy="5634752"/>
          </a:xfrm>
          <a:prstGeom prst="rect">
            <a:avLst/>
          </a:prstGeom>
        </p:spPr>
        <p:txBody>
          <a:bodyPr vert="horz" lIns="91440" tIns="45720" rIns="91440" bIns="45720" rtlCol="0">
            <a:noAutofit/>
          </a:bodyPr>
          <a:lstStyle/>
          <a:p>
            <a:pPr>
              <a:lnSpc>
                <a:spcPct val="90000"/>
              </a:lnSpc>
              <a:spcAft>
                <a:spcPts val="800"/>
              </a:spcAft>
            </a:pPr>
            <a:endParaRPr lang="en-US" u="none" spc="113" dirty="0">
              <a:latin typeface="Amasis MT Pro Light" panose="02040304050005020304" pitchFamily="18" charset="0"/>
            </a:endParaRPr>
          </a:p>
        </p:txBody>
      </p:sp>
      <p:sp>
        <p:nvSpPr>
          <p:cNvPr id="2" name="AutoShape 2" descr="Download free Honeycomb Black And Orange Wallpaper - MrWallpaper.com">
            <a:extLst>
              <a:ext uri="{FF2B5EF4-FFF2-40B4-BE49-F238E27FC236}">
                <a16:creationId xmlns:a16="http://schemas.microsoft.com/office/drawing/2014/main" id="{1C8FCA2F-B511-E04D-1DFE-ED671118B5E0}"/>
              </a:ext>
            </a:extLst>
          </p:cNvPr>
          <p:cNvSpPr>
            <a:spLocks noChangeAspect="1" noChangeArrowheads="1"/>
          </p:cNvSpPr>
          <p:nvPr/>
        </p:nvSpPr>
        <p:spPr bwMode="auto">
          <a:xfrm rot="354728">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869970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4" name="Rectangle 513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p:cNvSpPr txBox="1"/>
          <p:nvPr/>
        </p:nvSpPr>
        <p:spPr>
          <a:xfrm>
            <a:off x="960120" y="488053"/>
            <a:ext cx="7650480" cy="293526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900" spc="-399">
                <a:latin typeface="Amasis MT Pro Light" panose="02040304050005020304" pitchFamily="18" charset="0"/>
                <a:ea typeface="+mj-ea"/>
                <a:cs typeface="+mj-cs"/>
              </a:rPr>
              <a:t>Impronte- tematiche ed esperienze </a:t>
            </a:r>
          </a:p>
        </p:txBody>
      </p:sp>
      <p:sp>
        <p:nvSpPr>
          <p:cNvPr id="513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3880491"/>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asellaDiTesto 4">
            <a:extLst>
              <a:ext uri="{FF2B5EF4-FFF2-40B4-BE49-F238E27FC236}">
                <a16:creationId xmlns:a16="http://schemas.microsoft.com/office/drawing/2014/main" id="{1BC70932-0AA1-66A0-A599-9DA2994612A6}"/>
              </a:ext>
            </a:extLst>
          </p:cNvPr>
          <p:cNvSpPr txBox="1"/>
          <p:nvPr/>
        </p:nvSpPr>
        <p:spPr>
          <a:xfrm>
            <a:off x="960120" y="4309348"/>
            <a:ext cx="7193280" cy="4981002"/>
          </a:xfrm>
          <a:prstGeom prst="rect">
            <a:avLst/>
          </a:prstGeom>
        </p:spPr>
        <p:txBody>
          <a:bodyPr vert="horz" lIns="91440" tIns="45720" rIns="91440" bIns="45720" rtlCol="0">
            <a:normAutofit/>
          </a:bodyPr>
          <a:lstStyle/>
          <a:p>
            <a:pPr marL="342900" lvl="0" indent="-228600">
              <a:lnSpc>
                <a:spcPct val="150000"/>
              </a:lnSpc>
              <a:buFont typeface="Arial" panose="020B0604020202020204" pitchFamily="34" charset="0"/>
              <a:buChar char="•"/>
            </a:pPr>
            <a:r>
              <a:rPr lang="en-US" sz="2400" dirty="0">
                <a:effectLst/>
                <a:latin typeface="Amasis MT Pro Light" panose="02040304050005020304" pitchFamily="18" charset="0"/>
              </a:rPr>
              <a:t>Libri e </a:t>
            </a:r>
            <a:r>
              <a:rPr lang="en-US" sz="2400" dirty="0" err="1">
                <a:effectLst/>
                <a:latin typeface="Amasis MT Pro Light" panose="02040304050005020304" pitchFamily="18" charset="0"/>
              </a:rPr>
              <a:t>attività</a:t>
            </a:r>
            <a:r>
              <a:rPr lang="en-US" sz="2400" dirty="0">
                <a:effectLst/>
                <a:latin typeface="Amasis MT Pro Light" panose="02040304050005020304" pitchFamily="18" charset="0"/>
              </a:rPr>
              <a:t> come </a:t>
            </a:r>
            <a:r>
              <a:rPr lang="en-US" sz="2400" dirty="0" err="1">
                <a:effectLst/>
                <a:latin typeface="Amasis MT Pro Light" panose="02040304050005020304" pitchFamily="18" charset="0"/>
              </a:rPr>
              <a:t>occasione</a:t>
            </a:r>
            <a:r>
              <a:rPr lang="en-US" sz="2400" dirty="0">
                <a:effectLst/>
                <a:latin typeface="Amasis MT Pro Light" panose="02040304050005020304" pitchFamily="18" charset="0"/>
              </a:rPr>
              <a:t> per </a:t>
            </a:r>
            <a:r>
              <a:rPr lang="en-US" sz="2400" dirty="0" err="1">
                <a:effectLst/>
                <a:latin typeface="Amasis MT Pro Light" panose="02040304050005020304" pitchFamily="18" charset="0"/>
              </a:rPr>
              <a:t>conoscere</a:t>
            </a:r>
            <a:r>
              <a:rPr lang="en-US" sz="2400" dirty="0">
                <a:effectLst/>
                <a:latin typeface="Amasis MT Pro Light" panose="02040304050005020304" pitchFamily="18" charset="0"/>
              </a:rPr>
              <a:t> la </a:t>
            </a:r>
            <a:r>
              <a:rPr lang="en-US" sz="2400" dirty="0" err="1">
                <a:effectLst/>
                <a:latin typeface="Amasis MT Pro Light" panose="02040304050005020304" pitchFamily="18" charset="0"/>
              </a:rPr>
              <a:t>storia</a:t>
            </a:r>
            <a:r>
              <a:rPr lang="en-US" sz="2400" dirty="0">
                <a:effectLst/>
                <a:latin typeface="Amasis MT Pro Light" panose="02040304050005020304" pitchFamily="18" charset="0"/>
              </a:rPr>
              <a:t> di </a:t>
            </a:r>
            <a:r>
              <a:rPr lang="en-US" sz="2400" dirty="0" err="1">
                <a:effectLst/>
                <a:latin typeface="Amasis MT Pro Light" panose="02040304050005020304" pitchFamily="18" charset="0"/>
              </a:rPr>
              <a:t>personaggi</a:t>
            </a:r>
            <a:r>
              <a:rPr lang="en-US" sz="2400" dirty="0">
                <a:effectLst/>
                <a:latin typeface="Amasis MT Pro Light" panose="02040304050005020304" pitchFamily="18" charset="0"/>
              </a:rPr>
              <a:t> del </a:t>
            </a:r>
            <a:r>
              <a:rPr lang="en-US" sz="2400" dirty="0" err="1">
                <a:effectLst/>
                <a:latin typeface="Amasis MT Pro Light" panose="02040304050005020304" pitchFamily="18" charset="0"/>
              </a:rPr>
              <a:t>passato</a:t>
            </a:r>
            <a:r>
              <a:rPr lang="en-US" sz="2400" dirty="0">
                <a:effectLst/>
                <a:latin typeface="Amasis MT Pro Light" panose="02040304050005020304" pitchFamily="18" charset="0"/>
              </a:rPr>
              <a:t> e del </a:t>
            </a:r>
            <a:r>
              <a:rPr lang="en-US" sz="2400" dirty="0" err="1">
                <a:effectLst/>
                <a:latin typeface="Amasis MT Pro Light" panose="02040304050005020304" pitchFamily="18" charset="0"/>
              </a:rPr>
              <a:t>presente</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che</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si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sono</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distinti</a:t>
            </a:r>
            <a:r>
              <a:rPr lang="en-US" sz="2400" dirty="0">
                <a:effectLst/>
                <a:latin typeface="Amasis MT Pro Light" panose="02040304050005020304" pitchFamily="18" charset="0"/>
              </a:rPr>
              <a:t> per </a:t>
            </a:r>
            <a:r>
              <a:rPr lang="en-US" sz="2400" dirty="0" err="1">
                <a:effectLst/>
                <a:latin typeface="Amasis MT Pro Light" panose="02040304050005020304" pitchFamily="18" charset="0"/>
              </a:rPr>
              <a:t>ciò</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che</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hanno</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realizzato</a:t>
            </a:r>
            <a:endParaRPr lang="en-US" sz="2400" dirty="0">
              <a:effectLst/>
              <a:latin typeface="Amasis MT Pro Light" panose="02040304050005020304" pitchFamily="18" charset="0"/>
            </a:endParaRPr>
          </a:p>
          <a:p>
            <a:pPr marL="342900" lvl="0" indent="-228600">
              <a:lnSpc>
                <a:spcPct val="150000"/>
              </a:lnSpc>
              <a:buFont typeface="Arial" panose="020B0604020202020204" pitchFamily="34" charset="0"/>
              <a:buChar char="•"/>
            </a:pPr>
            <a:r>
              <a:rPr lang="en-US" sz="2400" dirty="0" err="1">
                <a:effectLst/>
                <a:latin typeface="Amasis MT Pro Light" panose="02040304050005020304" pitchFamily="18" charset="0"/>
              </a:rPr>
              <a:t>Giochi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simbolici</a:t>
            </a:r>
            <a:r>
              <a:rPr lang="en-US" sz="2400" dirty="0">
                <a:effectLst/>
                <a:latin typeface="Amasis MT Pro Light" panose="02040304050005020304" pitchFamily="18" charset="0"/>
              </a:rPr>
              <a:t> e </a:t>
            </a:r>
            <a:r>
              <a:rPr lang="en-US" sz="2400" dirty="0" err="1">
                <a:effectLst/>
                <a:latin typeface="Amasis MT Pro Light" panose="02040304050005020304" pitchFamily="18" charset="0"/>
              </a:rPr>
              <a:t>motori</a:t>
            </a:r>
            <a:endParaRPr lang="en-US" sz="2400" dirty="0">
              <a:effectLst/>
              <a:latin typeface="Amasis MT Pro Light" panose="02040304050005020304" pitchFamily="18" charset="0"/>
            </a:endParaRPr>
          </a:p>
          <a:p>
            <a:pPr marL="342900" lvl="0" indent="-228600">
              <a:lnSpc>
                <a:spcPct val="150000"/>
              </a:lnSpc>
              <a:buFont typeface="Arial" panose="020B0604020202020204" pitchFamily="34" charset="0"/>
              <a:buChar char="•"/>
            </a:pPr>
            <a:r>
              <a:rPr lang="en-US" sz="2400" dirty="0" err="1">
                <a:effectLst/>
                <a:latin typeface="Amasis MT Pro Light" panose="02040304050005020304" pitchFamily="18" charset="0"/>
              </a:rPr>
              <a:t>Diventare</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grandi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feste</a:t>
            </a:r>
            <a:r>
              <a:rPr lang="en-US" sz="2400" dirty="0">
                <a:effectLst/>
                <a:latin typeface="Amasis MT Pro Light" panose="02040304050005020304" pitchFamily="18" charset="0"/>
              </a:rPr>
              <a:t> e </a:t>
            </a:r>
            <a:r>
              <a:rPr lang="en-US" sz="2400" dirty="0" err="1">
                <a:effectLst/>
                <a:latin typeface="Amasis MT Pro Light" panose="02040304050005020304" pitchFamily="18" charset="0"/>
              </a:rPr>
              <a:t>riti</a:t>
            </a:r>
            <a:r>
              <a:rPr lang="en-US" sz="2400" dirty="0">
                <a:effectLst/>
                <a:latin typeface="Amasis MT Pro Light" panose="02040304050005020304" pitchFamily="18" charset="0"/>
              </a:rPr>
              <a:t> di passaggio</a:t>
            </a:r>
          </a:p>
          <a:p>
            <a:pPr marL="342900" lvl="0" indent="-228600">
              <a:lnSpc>
                <a:spcPct val="150000"/>
              </a:lnSpc>
              <a:buFont typeface="Arial" panose="020B0604020202020204" pitchFamily="34" charset="0"/>
              <a:buChar char="•"/>
            </a:pPr>
            <a:r>
              <a:rPr lang="en-US" sz="2400" dirty="0" err="1">
                <a:effectLst/>
                <a:latin typeface="Amasis MT Pro Light" panose="02040304050005020304" pitchFamily="18" charset="0"/>
              </a:rPr>
              <a:t>Occasioni</a:t>
            </a:r>
            <a:r>
              <a:rPr lang="en-US" sz="2400" dirty="0">
                <a:effectLst/>
                <a:latin typeface="Amasis MT Pro Light" panose="02040304050005020304" pitchFamily="18" charset="0"/>
              </a:rPr>
              <a:t> di </a:t>
            </a:r>
            <a:r>
              <a:rPr lang="en-US" sz="2400" dirty="0" err="1">
                <a:effectLst/>
                <a:latin typeface="Amasis MT Pro Light" panose="02040304050005020304" pitchFamily="18" charset="0"/>
              </a:rPr>
              <a:t>continuità</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dentro</a:t>
            </a:r>
            <a:r>
              <a:rPr lang="en-US" sz="2400" dirty="0">
                <a:effectLst/>
                <a:latin typeface="Amasis MT Pro Light" panose="02040304050005020304" pitchFamily="18" charset="0"/>
              </a:rPr>
              <a:t> e </a:t>
            </a:r>
            <a:r>
              <a:rPr lang="en-US" sz="2400" dirty="0" err="1">
                <a:effectLst/>
                <a:latin typeface="Amasis MT Pro Light" panose="02040304050005020304" pitchFamily="18" charset="0"/>
              </a:rPr>
              <a:t>fuori</a:t>
            </a:r>
            <a:r>
              <a:rPr lang="en-US" sz="2400" dirty="0">
                <a:effectLst/>
                <a:latin typeface="Amasis MT Pro Light" panose="02040304050005020304" pitchFamily="18" charset="0"/>
              </a:rPr>
              <a:t> la </a:t>
            </a:r>
            <a:r>
              <a:rPr lang="en-US" sz="2400" dirty="0" err="1">
                <a:effectLst/>
                <a:latin typeface="Amasis MT Pro Light" panose="02040304050005020304" pitchFamily="18" charset="0"/>
              </a:rPr>
              <a:t>scuola</a:t>
            </a:r>
            <a:endParaRPr lang="en-US" sz="2400" dirty="0">
              <a:latin typeface="Amasis MT Pro Light" panose="02040304050005020304" pitchFamily="18" charset="0"/>
            </a:endParaRPr>
          </a:p>
        </p:txBody>
      </p:sp>
      <p:pic>
        <p:nvPicPr>
          <p:cNvPr id="5122" name="Picture 2" descr="L'impronta è ancora lì? - Il Post">
            <a:extLst>
              <a:ext uri="{FF2B5EF4-FFF2-40B4-BE49-F238E27FC236}">
                <a16:creationId xmlns:a16="http://schemas.microsoft.com/office/drawing/2014/main" id="{0B2CDFFB-B964-00E0-CABA-351FC4E67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610" r="12208" b="-1"/>
          <a:stretch/>
        </p:blipFill>
        <p:spPr bwMode="auto">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4"/>
          <p:cNvSpPr txBox="1"/>
          <p:nvPr/>
        </p:nvSpPr>
        <p:spPr>
          <a:xfrm>
            <a:off x="960120" y="4309348"/>
            <a:ext cx="7007433" cy="5634752"/>
          </a:xfrm>
          <a:prstGeom prst="rect">
            <a:avLst/>
          </a:prstGeom>
        </p:spPr>
        <p:txBody>
          <a:bodyPr vert="horz" lIns="91440" tIns="45720" rIns="91440" bIns="45720" rtlCol="0">
            <a:noAutofit/>
          </a:bodyPr>
          <a:lstStyle/>
          <a:p>
            <a:pPr>
              <a:lnSpc>
                <a:spcPct val="90000"/>
              </a:lnSpc>
              <a:spcAft>
                <a:spcPts val="800"/>
              </a:spcAft>
            </a:pPr>
            <a:endParaRPr lang="en-US" u="none" spc="113" dirty="0">
              <a:latin typeface="Amasis MT Pro Light" panose="02040304050005020304" pitchFamily="18" charset="0"/>
            </a:endParaRPr>
          </a:p>
        </p:txBody>
      </p:sp>
      <p:sp>
        <p:nvSpPr>
          <p:cNvPr id="2" name="AutoShape 2" descr="Download free Honeycomb Black And Orange Wallpaper - MrWallpaper.com">
            <a:extLst>
              <a:ext uri="{FF2B5EF4-FFF2-40B4-BE49-F238E27FC236}">
                <a16:creationId xmlns:a16="http://schemas.microsoft.com/office/drawing/2014/main" id="{1C8FCA2F-B511-E04D-1DFE-ED671118B5E0}"/>
              </a:ext>
            </a:extLst>
          </p:cNvPr>
          <p:cNvSpPr>
            <a:spLocks noChangeAspect="1" noChangeArrowheads="1"/>
          </p:cNvSpPr>
          <p:nvPr/>
        </p:nvSpPr>
        <p:spPr bwMode="auto">
          <a:xfrm rot="354728">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613670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94" name="Rectangle 6188">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3"/>
          <p:cNvSpPr txBox="1"/>
          <p:nvPr/>
        </p:nvSpPr>
        <p:spPr>
          <a:xfrm>
            <a:off x="9986572" y="700906"/>
            <a:ext cx="6293511" cy="307878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spc="-399" dirty="0" err="1">
                <a:latin typeface="Amasis MT Pro Light" panose="02040304050005020304" pitchFamily="18" charset="0"/>
                <a:ea typeface="+mj-ea"/>
                <a:cs typeface="+mj-cs"/>
              </a:rPr>
              <a:t>Letture</a:t>
            </a:r>
            <a:endParaRPr lang="en-US" sz="5400" spc="-399" dirty="0">
              <a:latin typeface="Amasis MT Pro Light" panose="02040304050005020304" pitchFamily="18" charset="0"/>
              <a:ea typeface="+mj-ea"/>
              <a:cs typeface="+mj-cs"/>
            </a:endParaRPr>
          </a:p>
        </p:txBody>
      </p:sp>
      <p:sp>
        <p:nvSpPr>
          <p:cNvPr id="6196" name="Oval 6190">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447" y="831228"/>
            <a:ext cx="8613284" cy="8613283"/>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he idea! Ediz. a colori - Kobi Yamada - 3">
            <a:extLst>
              <a:ext uri="{FF2B5EF4-FFF2-40B4-BE49-F238E27FC236}">
                <a16:creationId xmlns:a16="http://schemas.microsoft.com/office/drawing/2014/main" id="{A0DDBCAE-25F1-2076-3CDC-CA37F2D4D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9123" r="627" b="1"/>
          <a:stretch/>
        </p:blipFill>
        <p:spPr bwMode="auto">
          <a:xfrm>
            <a:off x="758127" y="831226"/>
            <a:ext cx="8613283" cy="8613284"/>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6193"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434" y="1055518"/>
            <a:ext cx="257272" cy="257273"/>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6195"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129" y="2344044"/>
            <a:ext cx="236318" cy="236317"/>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5" name="CasellaDiTesto 4">
            <a:extLst>
              <a:ext uri="{FF2B5EF4-FFF2-40B4-BE49-F238E27FC236}">
                <a16:creationId xmlns:a16="http://schemas.microsoft.com/office/drawing/2014/main" id="{1BC70932-0AA1-66A0-A599-9DA2994612A6}"/>
              </a:ext>
            </a:extLst>
          </p:cNvPr>
          <p:cNvSpPr txBox="1"/>
          <p:nvPr/>
        </p:nvSpPr>
        <p:spPr>
          <a:xfrm>
            <a:off x="9986572" y="4486227"/>
            <a:ext cx="6293510" cy="4370808"/>
          </a:xfrm>
          <a:prstGeom prst="rect">
            <a:avLst/>
          </a:prstGeom>
        </p:spPr>
        <p:txBody>
          <a:bodyPr vert="horz" lIns="91440" tIns="45720" rIns="91440" bIns="45720" rtlCol="0" anchor="t">
            <a:normAutofit/>
          </a:bodyPr>
          <a:lstStyle/>
          <a:p>
            <a:pPr marL="342900" lvl="0" indent="-228600">
              <a:lnSpc>
                <a:spcPct val="90000"/>
              </a:lnSpc>
              <a:spcAft>
                <a:spcPts val="600"/>
              </a:spcAft>
              <a:buFont typeface="Arial" panose="020B0604020202020204" pitchFamily="34" charset="0"/>
              <a:buChar char="•"/>
            </a:pPr>
            <a:r>
              <a:rPr lang="en-US" sz="3000" dirty="0">
                <a:solidFill>
                  <a:schemeClr val="tx1">
                    <a:alpha val="80000"/>
                  </a:schemeClr>
                </a:solidFill>
                <a:effectLst/>
                <a:highlight>
                  <a:srgbClr val="FFFFFF"/>
                </a:highlight>
                <a:latin typeface="Amasis MT Pro Light" panose="02040304050005020304" pitchFamily="18" charset="0"/>
              </a:rPr>
              <a:t>“Che idea!” di Kobi Yamada, Nord Sud 2020. </a:t>
            </a:r>
            <a:endParaRPr lang="en-US" sz="3000" dirty="0">
              <a:solidFill>
                <a:schemeClr val="tx1">
                  <a:alpha val="80000"/>
                </a:schemeClr>
              </a:solidFill>
              <a:effectLst/>
              <a:latin typeface="Amasis MT Pro Light" panose="02040304050005020304" pitchFamily="18" charset="0"/>
            </a:endParaRPr>
          </a:p>
          <a:p>
            <a:pPr marL="342900" lvl="0" indent="-228600">
              <a:lnSpc>
                <a:spcPct val="90000"/>
              </a:lnSpc>
              <a:spcAft>
                <a:spcPts val="600"/>
              </a:spcAft>
              <a:buFont typeface="Arial" panose="020B0604020202020204" pitchFamily="34" charset="0"/>
              <a:buChar char="•"/>
            </a:pPr>
            <a:r>
              <a:rPr lang="en-US" sz="3000" dirty="0">
                <a:solidFill>
                  <a:schemeClr val="tx1">
                    <a:alpha val="80000"/>
                  </a:schemeClr>
                </a:solidFill>
                <a:effectLst/>
                <a:highlight>
                  <a:srgbClr val="FFFFFF"/>
                </a:highlight>
                <a:latin typeface="Amasis MT Pro Light" panose="02040304050005020304" pitchFamily="18" charset="0"/>
              </a:rPr>
              <a:t>“Che </a:t>
            </a:r>
            <a:r>
              <a:rPr lang="en-US" sz="3000" dirty="0" err="1">
                <a:solidFill>
                  <a:schemeClr val="tx1">
                    <a:alpha val="80000"/>
                  </a:schemeClr>
                </a:solidFill>
                <a:effectLst/>
                <a:highlight>
                  <a:srgbClr val="FFFFFF"/>
                </a:highlight>
                <a:latin typeface="Amasis MT Pro Light" panose="02040304050005020304" pitchFamily="18" charset="0"/>
              </a:rPr>
              <a:t>problema</a:t>
            </a:r>
            <a:r>
              <a:rPr lang="en-US" sz="3000" dirty="0">
                <a:solidFill>
                  <a:schemeClr val="tx1">
                    <a:alpha val="80000"/>
                  </a:schemeClr>
                </a:solidFill>
                <a:effectLst/>
                <a:highlight>
                  <a:srgbClr val="FFFFFF"/>
                </a:highlight>
                <a:latin typeface="Amasis MT Pro Light" panose="02040304050005020304" pitchFamily="18" charset="0"/>
              </a:rPr>
              <a:t>!” di Kobi Yamada, Nord Sud 2020. </a:t>
            </a:r>
          </a:p>
          <a:p>
            <a:pPr marL="342900" lvl="0" indent="-228600">
              <a:lnSpc>
                <a:spcPct val="90000"/>
              </a:lnSpc>
              <a:spcAft>
                <a:spcPts val="600"/>
              </a:spcAft>
              <a:buFont typeface="Arial" panose="020B0604020202020204" pitchFamily="34" charset="0"/>
              <a:buChar char="•"/>
            </a:pPr>
            <a:r>
              <a:rPr lang="en-US" sz="3000" dirty="0">
                <a:solidFill>
                  <a:schemeClr val="tx1">
                    <a:alpha val="80000"/>
                  </a:schemeClr>
                </a:solidFill>
                <a:effectLst/>
                <a:highlight>
                  <a:srgbClr val="FFFFFF"/>
                </a:highlight>
                <a:latin typeface="Amasis MT Pro Light" panose="02040304050005020304" pitchFamily="18" charset="0"/>
              </a:rPr>
              <a:t>“Che </a:t>
            </a:r>
            <a:r>
              <a:rPr lang="en-US" sz="3000" dirty="0" err="1">
                <a:solidFill>
                  <a:schemeClr val="tx1">
                    <a:alpha val="80000"/>
                  </a:schemeClr>
                </a:solidFill>
                <a:effectLst/>
                <a:highlight>
                  <a:srgbClr val="FFFFFF"/>
                </a:highlight>
                <a:latin typeface="Amasis MT Pro Light" panose="02040304050005020304" pitchFamily="18" charset="0"/>
              </a:rPr>
              <a:t>occasione</a:t>
            </a:r>
            <a:r>
              <a:rPr lang="en-US" sz="3000" dirty="0">
                <a:solidFill>
                  <a:schemeClr val="tx1">
                    <a:alpha val="80000"/>
                  </a:schemeClr>
                </a:solidFill>
                <a:effectLst/>
                <a:highlight>
                  <a:srgbClr val="FFFFFF"/>
                </a:highlight>
                <a:latin typeface="Amasis MT Pro Light" panose="02040304050005020304" pitchFamily="18" charset="0"/>
              </a:rPr>
              <a:t>!” di Kobi Yamada, Nord Sud 2021</a:t>
            </a:r>
          </a:p>
          <a:p>
            <a:pPr marL="342900" lvl="0" indent="-228600">
              <a:lnSpc>
                <a:spcPct val="90000"/>
              </a:lnSpc>
              <a:spcAft>
                <a:spcPts val="600"/>
              </a:spcAft>
              <a:buFont typeface="Arial" panose="020B0604020202020204" pitchFamily="34" charset="0"/>
              <a:buChar char="•"/>
            </a:pPr>
            <a:r>
              <a:rPr lang="en-US" sz="3000" dirty="0">
                <a:solidFill>
                  <a:schemeClr val="tx1">
                    <a:alpha val="80000"/>
                  </a:schemeClr>
                </a:solidFill>
                <a:effectLst/>
                <a:highlight>
                  <a:srgbClr val="FFFFFF"/>
                </a:highlight>
                <a:latin typeface="Amasis MT Pro Light" panose="02040304050005020304" pitchFamily="18" charset="0"/>
              </a:rPr>
              <a:t>“Domani </a:t>
            </a:r>
            <a:r>
              <a:rPr lang="en-US" sz="3000" dirty="0" err="1">
                <a:solidFill>
                  <a:schemeClr val="tx1">
                    <a:alpha val="80000"/>
                  </a:schemeClr>
                </a:solidFill>
                <a:effectLst/>
                <a:highlight>
                  <a:srgbClr val="FFFFFF"/>
                </a:highlight>
                <a:latin typeface="Amasis MT Pro Light" panose="02040304050005020304" pitchFamily="18" charset="0"/>
              </a:rPr>
              <a:t>inventerò</a:t>
            </a:r>
            <a:r>
              <a:rPr lang="en-US" sz="3000" dirty="0">
                <a:solidFill>
                  <a:schemeClr val="tx1">
                    <a:alpha val="80000"/>
                  </a:schemeClr>
                </a:solidFill>
                <a:effectLst/>
                <a:highlight>
                  <a:srgbClr val="FFFFFF"/>
                </a:highlight>
                <a:latin typeface="Amasis MT Pro Light" panose="02040304050005020304" pitchFamily="18" charset="0"/>
              </a:rPr>
              <a:t>” di Agnes de Lestrade, Terre di Mezzo 2014. </a:t>
            </a:r>
            <a:endParaRPr lang="en-US" sz="3000" dirty="0">
              <a:solidFill>
                <a:schemeClr val="tx1">
                  <a:alpha val="80000"/>
                </a:schemeClr>
              </a:solidFill>
              <a:latin typeface="Amasis MT Pro Light" panose="02040304050005020304" pitchFamily="18" charset="0"/>
            </a:endParaRPr>
          </a:p>
        </p:txBody>
      </p:sp>
      <p:sp>
        <p:nvSpPr>
          <p:cNvPr id="6197"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81223" y="8662623"/>
            <a:ext cx="168639" cy="168639"/>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6199"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8908"/>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4" name="TextBox 4"/>
          <p:cNvSpPr txBox="1"/>
          <p:nvPr/>
        </p:nvSpPr>
        <p:spPr>
          <a:xfrm>
            <a:off x="960120" y="4309348"/>
            <a:ext cx="7007433" cy="5634752"/>
          </a:xfrm>
          <a:prstGeom prst="rect">
            <a:avLst/>
          </a:prstGeom>
        </p:spPr>
        <p:txBody>
          <a:bodyPr vert="horz" lIns="91440" tIns="45720" rIns="91440" bIns="45720" rtlCol="0">
            <a:noAutofit/>
          </a:bodyPr>
          <a:lstStyle/>
          <a:p>
            <a:pPr>
              <a:lnSpc>
                <a:spcPct val="90000"/>
              </a:lnSpc>
              <a:spcAft>
                <a:spcPts val="800"/>
              </a:spcAft>
            </a:pPr>
            <a:endParaRPr lang="en-US" u="none" spc="113" dirty="0">
              <a:latin typeface="Amasis MT Pro Light" panose="02040304050005020304" pitchFamily="18" charset="0"/>
            </a:endParaRPr>
          </a:p>
        </p:txBody>
      </p:sp>
      <p:sp>
        <p:nvSpPr>
          <p:cNvPr id="2" name="AutoShape 2" descr="Download free Honeycomb Black And Orange Wallpaper - MrWallpaper.com">
            <a:extLst>
              <a:ext uri="{FF2B5EF4-FFF2-40B4-BE49-F238E27FC236}">
                <a16:creationId xmlns:a16="http://schemas.microsoft.com/office/drawing/2014/main" id="{1C8FCA2F-B511-E04D-1DFE-ED671118B5E0}"/>
              </a:ext>
            </a:extLst>
          </p:cNvPr>
          <p:cNvSpPr>
            <a:spLocks noChangeAspect="1" noChangeArrowheads="1"/>
          </p:cNvSpPr>
          <p:nvPr/>
        </p:nvSpPr>
        <p:spPr bwMode="auto">
          <a:xfrm rot="354728">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923355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9" name="Rectangle 718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3"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Piccoli esploratori della Natura – ISTITUTO COMPRENSIVO 3 – BASSANO">
            <a:extLst>
              <a:ext uri="{FF2B5EF4-FFF2-40B4-BE49-F238E27FC236}">
                <a16:creationId xmlns:a16="http://schemas.microsoft.com/office/drawing/2014/main" id="{35C99CEA-AC86-318D-04DE-443F7DC109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4556" b="22252"/>
          <a:stretch/>
        </p:blipFill>
        <p:spPr bwMode="auto">
          <a:xfrm>
            <a:off x="3783534" y="10"/>
            <a:ext cx="14504463" cy="10286990"/>
          </a:xfrm>
          <a:prstGeom prst="rect">
            <a:avLst/>
          </a:prstGeom>
          <a:noFill/>
          <a:extLst>
            <a:ext uri="{909E8E84-426E-40DD-AFC4-6F175D3DCCD1}">
              <a14:hiddenFill xmlns:a14="http://schemas.microsoft.com/office/drawing/2010/main">
                <a:solidFill>
                  <a:srgbClr val="FFFFFF"/>
                </a:solidFill>
              </a14:hiddenFill>
            </a:ext>
          </a:extLst>
        </p:spPr>
      </p:pic>
      <p:sp>
        <p:nvSpPr>
          <p:cNvPr id="7191" name="Rectangle 719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085394"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3"/>
          <p:cNvSpPr txBox="1"/>
          <p:nvPr/>
        </p:nvSpPr>
        <p:spPr>
          <a:xfrm>
            <a:off x="914606" y="571500"/>
            <a:ext cx="5733283" cy="284986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6000" spc="-399" dirty="0">
                <a:latin typeface="Amasis MT Pro Light" panose="02040304050005020304" pitchFamily="18" charset="0"/>
                <a:ea typeface="+mj-ea"/>
                <a:cs typeface="+mj-cs"/>
              </a:rPr>
              <a:t>Dalla </a:t>
            </a:r>
            <a:r>
              <a:rPr lang="en-US" sz="6000" spc="-399" dirty="0" err="1">
                <a:latin typeface="Amasis MT Pro Light" panose="02040304050005020304" pitchFamily="18" charset="0"/>
                <a:ea typeface="+mj-ea"/>
                <a:cs typeface="+mj-cs"/>
              </a:rPr>
              <a:t>premessa</a:t>
            </a:r>
            <a:r>
              <a:rPr lang="en-US" sz="6000" spc="-399" dirty="0">
                <a:latin typeface="Amasis MT Pro Light" panose="02040304050005020304" pitchFamily="18" charset="0"/>
                <a:ea typeface="+mj-ea"/>
                <a:cs typeface="+mj-cs"/>
              </a:rPr>
              <a:t> ai </a:t>
            </a:r>
            <a:r>
              <a:rPr lang="en-US" sz="6000" spc="-399" dirty="0" err="1">
                <a:latin typeface="Amasis MT Pro Light" panose="02040304050005020304" pitchFamily="18" charset="0"/>
                <a:ea typeface="+mj-ea"/>
                <a:cs typeface="+mj-cs"/>
              </a:rPr>
              <a:t>laboratori</a:t>
            </a:r>
            <a:endParaRPr lang="en-US" sz="6000" spc="-399" dirty="0">
              <a:latin typeface="Amasis MT Pro Light" panose="02040304050005020304" pitchFamily="18" charset="0"/>
              <a:ea typeface="+mj-ea"/>
              <a:cs typeface="+mj-cs"/>
            </a:endParaRPr>
          </a:p>
        </p:txBody>
      </p:sp>
      <p:sp>
        <p:nvSpPr>
          <p:cNvPr id="4" name="TextBox 4"/>
          <p:cNvSpPr txBox="1"/>
          <p:nvPr/>
        </p:nvSpPr>
        <p:spPr>
          <a:xfrm>
            <a:off x="914606" y="3651301"/>
            <a:ext cx="7162594" cy="5614143"/>
          </a:xfrm>
          <a:prstGeom prst="rect">
            <a:avLst/>
          </a:prstGeom>
        </p:spPr>
        <p:txBody>
          <a:bodyPr vert="horz" lIns="91440" tIns="45720" rIns="91440" bIns="45720" rtlCol="0">
            <a:normAutofit fontScale="92500" lnSpcReduction="10000"/>
          </a:bodyPr>
          <a:lstStyle/>
          <a:p>
            <a:pPr indent="-228600" algn="just">
              <a:lnSpc>
                <a:spcPct val="150000"/>
              </a:lnSpc>
              <a:spcBef>
                <a:spcPct val="0"/>
              </a:spcBef>
              <a:spcAft>
                <a:spcPts val="600"/>
              </a:spcAft>
              <a:buFont typeface="Arial" panose="020B0604020202020204" pitchFamily="34" charset="0"/>
              <a:buChar char="•"/>
            </a:pPr>
            <a:endParaRPr lang="en-US" sz="2400" spc="-25" dirty="0">
              <a:latin typeface="Amasis MT Pro Light" panose="02040304050005020304" pitchFamily="18" charset="0"/>
            </a:endParaRPr>
          </a:p>
          <a:p>
            <a:pPr algn="just">
              <a:lnSpc>
                <a:spcPct val="150000"/>
              </a:lnSpc>
              <a:spcAft>
                <a:spcPts val="600"/>
              </a:spcAft>
            </a:pPr>
            <a:r>
              <a:rPr lang="en-US" sz="2400" dirty="0">
                <a:effectLst/>
                <a:latin typeface="Amasis MT Pro Light" panose="02040304050005020304" pitchFamily="18" charset="0"/>
              </a:rPr>
              <a:t>Ci </a:t>
            </a:r>
            <a:r>
              <a:rPr lang="en-US" sz="2400" dirty="0" err="1">
                <a:effectLst/>
                <a:latin typeface="Amasis MT Pro Light" panose="02040304050005020304" pitchFamily="18" charset="0"/>
              </a:rPr>
              <a:t>sono</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delle</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condizioni</a:t>
            </a:r>
            <a:r>
              <a:rPr lang="en-US" sz="2400" dirty="0">
                <a:effectLst/>
                <a:latin typeface="Amasis MT Pro Light" panose="02040304050005020304" pitchFamily="18" charset="0"/>
              </a:rPr>
              <a:t> in cui </a:t>
            </a:r>
            <a:r>
              <a:rPr lang="en-US" sz="2400" dirty="0" err="1">
                <a:latin typeface="Amasis MT Pro Light" panose="02040304050005020304" pitchFamily="18" charset="0"/>
              </a:rPr>
              <a:t>costruiamo</a:t>
            </a:r>
            <a:r>
              <a:rPr lang="en-US" sz="2400" dirty="0">
                <a:latin typeface="Amasis MT Pro Light" panose="02040304050005020304" pitchFamily="18" charset="0"/>
              </a:rPr>
              <a:t> la nostra </a:t>
            </a:r>
            <a:r>
              <a:rPr lang="en-US" sz="2400" dirty="0" err="1">
                <a:latin typeface="Amasis MT Pro Light" panose="02040304050005020304" pitchFamily="18" charset="0"/>
              </a:rPr>
              <a:t>felicità</a:t>
            </a:r>
            <a:r>
              <a:rPr lang="en-US" sz="2400" dirty="0">
                <a:latin typeface="Amasis MT Pro Light" panose="02040304050005020304" pitchFamily="18" charset="0"/>
              </a:rPr>
              <a:t>, ma ci </a:t>
            </a:r>
            <a:r>
              <a:rPr lang="en-US" sz="2400" dirty="0" err="1">
                <a:latin typeface="Amasis MT Pro Light" panose="02040304050005020304" pitchFamily="18" charset="0"/>
              </a:rPr>
              <a:t>sono</a:t>
            </a:r>
            <a:r>
              <a:rPr lang="en-US" sz="2400" dirty="0">
                <a:latin typeface="Amasis MT Pro Light" panose="02040304050005020304" pitchFamily="18" charset="0"/>
              </a:rPr>
              <a:t> </a:t>
            </a:r>
            <a:r>
              <a:rPr lang="en-US" sz="2400" dirty="0" err="1">
                <a:latin typeface="Amasis MT Pro Light" panose="02040304050005020304" pitchFamily="18" charset="0"/>
              </a:rPr>
              <a:t>anche</a:t>
            </a:r>
            <a:r>
              <a:rPr lang="en-US" sz="2400" dirty="0">
                <a:latin typeface="Amasis MT Pro Light" panose="02040304050005020304" pitchFamily="18" charset="0"/>
              </a:rPr>
              <a:t> </a:t>
            </a:r>
            <a:r>
              <a:rPr lang="en-US" sz="2400" dirty="0" err="1">
                <a:latin typeface="Amasis MT Pro Light" panose="02040304050005020304" pitchFamily="18" charset="0"/>
              </a:rPr>
              <a:t>degli</a:t>
            </a:r>
            <a:r>
              <a:rPr lang="en-US" sz="2400" dirty="0">
                <a:latin typeface="Amasis MT Pro Light" panose="02040304050005020304" pitchFamily="18" charset="0"/>
              </a:rPr>
              <a:t> </a:t>
            </a:r>
            <a:r>
              <a:rPr lang="en-US" sz="2400" dirty="0" err="1">
                <a:latin typeface="Amasis MT Pro Light" panose="02040304050005020304" pitchFamily="18" charset="0"/>
              </a:rPr>
              <a:t>attimi</a:t>
            </a:r>
            <a:r>
              <a:rPr lang="en-US" sz="2400" dirty="0">
                <a:latin typeface="Amasis MT Pro Light" panose="02040304050005020304" pitchFamily="18" charset="0"/>
              </a:rPr>
              <a:t>, </a:t>
            </a:r>
            <a:r>
              <a:rPr lang="en-US" sz="2400" dirty="0" err="1">
                <a:latin typeface="Amasis MT Pro Light" panose="02040304050005020304" pitchFamily="18" charset="0"/>
              </a:rPr>
              <a:t>dei</a:t>
            </a:r>
            <a:r>
              <a:rPr lang="en-US" sz="2400" dirty="0">
                <a:latin typeface="Amasis MT Pro Light" panose="02040304050005020304" pitchFamily="18" charset="0"/>
              </a:rPr>
              <a:t> </a:t>
            </a:r>
            <a:r>
              <a:rPr lang="en-US" sz="2400" dirty="0" err="1">
                <a:latin typeface="Amasis MT Pro Light" panose="02040304050005020304" pitchFamily="18" charset="0"/>
              </a:rPr>
              <a:t>momenti</a:t>
            </a:r>
            <a:r>
              <a:rPr lang="en-US" sz="2400" dirty="0">
                <a:latin typeface="Amasis MT Pro Light" panose="02040304050005020304" pitchFamily="18" charset="0"/>
              </a:rPr>
              <a:t> </a:t>
            </a:r>
            <a:r>
              <a:rPr lang="en-US" sz="2400" dirty="0" err="1">
                <a:latin typeface="Amasis MT Pro Light" panose="02040304050005020304" pitchFamily="18" charset="0"/>
              </a:rPr>
              <a:t>quotidiani</a:t>
            </a:r>
            <a:r>
              <a:rPr lang="en-US" sz="2400" dirty="0">
                <a:latin typeface="Amasis MT Pro Light" panose="02040304050005020304" pitchFamily="18" charset="0"/>
              </a:rPr>
              <a:t> in cui il bambino </a:t>
            </a:r>
            <a:r>
              <a:rPr lang="en-US" sz="2400" dirty="0" err="1">
                <a:latin typeface="Amasis MT Pro Light" panose="02040304050005020304" pitchFamily="18" charset="0"/>
              </a:rPr>
              <a:t>vive</a:t>
            </a:r>
            <a:r>
              <a:rPr lang="en-US" sz="2400" dirty="0">
                <a:latin typeface="Amasis MT Pro Light" panose="02040304050005020304" pitchFamily="18" charset="0"/>
              </a:rPr>
              <a:t> e </a:t>
            </a:r>
            <a:r>
              <a:rPr lang="en-US" sz="2400" dirty="0" err="1">
                <a:latin typeface="Amasis MT Pro Light" panose="02040304050005020304" pitchFamily="18" charset="0"/>
              </a:rPr>
              <a:t>sperimenta</a:t>
            </a:r>
            <a:r>
              <a:rPr lang="en-US" sz="2400" dirty="0">
                <a:latin typeface="Amasis MT Pro Light" panose="02040304050005020304" pitchFamily="18" charset="0"/>
              </a:rPr>
              <a:t> il </a:t>
            </a:r>
            <a:r>
              <a:rPr lang="en-US" sz="2400" dirty="0" err="1">
                <a:latin typeface="Amasis MT Pro Light" panose="02040304050005020304" pitchFamily="18" charset="0"/>
              </a:rPr>
              <a:t>suo</a:t>
            </a:r>
            <a:r>
              <a:rPr lang="en-US" sz="2400" dirty="0">
                <a:latin typeface="Amasis MT Pro Light" panose="02040304050005020304" pitchFamily="18" charset="0"/>
              </a:rPr>
              <a:t> </a:t>
            </a:r>
            <a:r>
              <a:rPr lang="en-US" sz="2400" dirty="0" err="1">
                <a:latin typeface="Amasis MT Pro Light" panose="02040304050005020304" pitchFamily="18" charset="0"/>
              </a:rPr>
              <a:t>attimo</a:t>
            </a:r>
            <a:r>
              <a:rPr lang="en-US" sz="2400" dirty="0">
                <a:latin typeface="Amasis MT Pro Light" panose="02040304050005020304" pitchFamily="18" charset="0"/>
              </a:rPr>
              <a:t> di </a:t>
            </a:r>
            <a:r>
              <a:rPr lang="en-US" sz="2400" dirty="0" err="1">
                <a:latin typeface="Amasis MT Pro Light" panose="02040304050005020304" pitchFamily="18" charset="0"/>
              </a:rPr>
              <a:t>felicità</a:t>
            </a:r>
            <a:r>
              <a:rPr lang="en-US" sz="2400" dirty="0">
                <a:latin typeface="Amasis MT Pro Light" panose="02040304050005020304" pitchFamily="18" charset="0"/>
              </a:rPr>
              <a:t>. </a:t>
            </a:r>
            <a:r>
              <a:rPr lang="en-US" sz="2400" dirty="0" err="1">
                <a:latin typeface="Amasis MT Pro Light" panose="02040304050005020304" pitchFamily="18" charset="0"/>
              </a:rPr>
              <a:t>Quando</a:t>
            </a:r>
            <a:r>
              <a:rPr lang="en-US" sz="2400" dirty="0">
                <a:latin typeface="Amasis MT Pro Light" panose="02040304050005020304" pitchFamily="18" charset="0"/>
              </a:rPr>
              <a:t> </a:t>
            </a:r>
            <a:r>
              <a:rPr lang="en-US" sz="2400" dirty="0" err="1">
                <a:latin typeface="Amasis MT Pro Light" panose="02040304050005020304" pitchFamily="18" charset="0"/>
              </a:rPr>
              <a:t>possiamo</a:t>
            </a:r>
            <a:r>
              <a:rPr lang="en-US" sz="2400" dirty="0">
                <a:latin typeface="Amasis MT Pro Light" panose="02040304050005020304" pitchFamily="18" charset="0"/>
              </a:rPr>
              <a:t> dire….</a:t>
            </a:r>
            <a:r>
              <a:rPr lang="en-US" sz="2400" dirty="0">
                <a:effectLst/>
                <a:latin typeface="Amasis MT Pro Light" panose="02040304050005020304" pitchFamily="18" charset="0"/>
              </a:rPr>
              <a:t> è </a:t>
            </a:r>
            <a:r>
              <a:rPr lang="en-US" sz="2400" dirty="0" err="1">
                <a:effectLst/>
                <a:latin typeface="Amasis MT Pro Light" panose="02040304050005020304" pitchFamily="18" charset="0"/>
              </a:rPr>
              <a:t>felice</a:t>
            </a:r>
            <a:r>
              <a:rPr lang="en-US" sz="2400" dirty="0">
                <a:latin typeface="Amasis MT Pro Light" panose="02040304050005020304" pitchFamily="18" charset="0"/>
              </a:rPr>
              <a:t>!</a:t>
            </a:r>
          </a:p>
          <a:p>
            <a:pPr algn="just">
              <a:lnSpc>
                <a:spcPct val="150000"/>
              </a:lnSpc>
              <a:spcAft>
                <a:spcPts val="600"/>
              </a:spcAft>
            </a:pPr>
            <a:r>
              <a:rPr lang="en-US" sz="2400" dirty="0">
                <a:latin typeface="Amasis MT Pro Light" panose="02040304050005020304" pitchFamily="18" charset="0"/>
              </a:rPr>
              <a:t>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piccoli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quotidiani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istanti</a:t>
            </a:r>
            <a:r>
              <a:rPr lang="en-US" sz="2400" dirty="0">
                <a:effectLst/>
                <a:latin typeface="Amasis MT Pro Light" panose="02040304050005020304" pitchFamily="18" charset="0"/>
              </a:rPr>
              <a:t> di </a:t>
            </a:r>
            <a:r>
              <a:rPr lang="en-US" sz="2400" dirty="0" err="1">
                <a:effectLst/>
                <a:latin typeface="Amasis MT Pro Light" panose="02040304050005020304" pitchFamily="18" charset="0"/>
              </a:rPr>
              <a:t>felicità</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sono</a:t>
            </a:r>
            <a:r>
              <a:rPr lang="en-US" sz="2400" dirty="0">
                <a:effectLst/>
                <a:latin typeface="Amasis MT Pro Light" panose="02040304050005020304" pitchFamily="18" charset="0"/>
              </a:rPr>
              <a:t> le </a:t>
            </a:r>
            <a:r>
              <a:rPr lang="en-US" sz="2400" dirty="0" err="1">
                <a:effectLst/>
                <a:latin typeface="Amasis MT Pro Light" panose="02040304050005020304" pitchFamily="18" charset="0"/>
              </a:rPr>
              <a:t>esperienze</a:t>
            </a:r>
            <a:r>
              <a:rPr lang="en-US" sz="2400" dirty="0">
                <a:effectLst/>
                <a:latin typeface="Amasis MT Pro Light" panose="02040304050005020304" pitchFamily="18" charset="0"/>
              </a:rPr>
              <a:t> in cui il bambino </a:t>
            </a:r>
            <a:r>
              <a:rPr lang="en-US" sz="2400" dirty="0" err="1">
                <a:effectLst/>
                <a:latin typeface="Amasis MT Pro Light" panose="02040304050005020304" pitchFamily="18" charset="0"/>
              </a:rPr>
              <a:t>può</a:t>
            </a:r>
            <a:r>
              <a:rPr lang="en-US" sz="2400" dirty="0">
                <a:effectLst/>
                <a:latin typeface="Amasis MT Pro Light" panose="02040304050005020304" pitchFamily="18" charset="0"/>
              </a:rPr>
              <a:t> </a:t>
            </a:r>
            <a:r>
              <a:rPr lang="en-US" sz="2400" dirty="0" err="1">
                <a:latin typeface="Amasis MT Pro Light" panose="02040304050005020304" pitchFamily="18" charset="0"/>
              </a:rPr>
              <a:t>giocare</a:t>
            </a:r>
            <a:r>
              <a:rPr lang="en-US" sz="2400" dirty="0">
                <a:latin typeface="Amasis MT Pro Light" panose="02040304050005020304" pitchFamily="18" charset="0"/>
              </a:rPr>
              <a:t>, stare con </a:t>
            </a:r>
            <a:r>
              <a:rPr lang="en-US" sz="2400" dirty="0" err="1">
                <a:latin typeface="Amasis MT Pro Light" panose="02040304050005020304" pitchFamily="18" charset="0"/>
              </a:rPr>
              <a:t>gli</a:t>
            </a:r>
            <a:r>
              <a:rPr lang="en-US" sz="2400" dirty="0">
                <a:latin typeface="Amasis MT Pro Light" panose="02040304050005020304" pitchFamily="18" charset="0"/>
              </a:rPr>
              <a:t> </a:t>
            </a:r>
            <a:r>
              <a:rPr lang="en-US" sz="2400" dirty="0" err="1">
                <a:latin typeface="Amasis MT Pro Light" panose="02040304050005020304" pitchFamily="18" charset="0"/>
              </a:rPr>
              <a:t>altri</a:t>
            </a:r>
            <a:r>
              <a:rPr lang="en-US" sz="2400" dirty="0">
                <a:latin typeface="Amasis MT Pro Light" panose="02040304050005020304" pitchFamily="18" charset="0"/>
              </a:rPr>
              <a:t>, </a:t>
            </a:r>
            <a:r>
              <a:rPr lang="en-US" sz="2400" dirty="0" err="1">
                <a:latin typeface="Amasis MT Pro Light" panose="02040304050005020304" pitchFamily="18" charset="0"/>
              </a:rPr>
              <a:t>esplorare</a:t>
            </a:r>
            <a:r>
              <a:rPr lang="en-US" sz="2400" dirty="0">
                <a:latin typeface="Amasis MT Pro Light" panose="02040304050005020304" pitchFamily="18" charset="0"/>
              </a:rPr>
              <a:t>, </a:t>
            </a:r>
            <a:r>
              <a:rPr lang="en-US" sz="2400" dirty="0" err="1">
                <a:latin typeface="Amasis MT Pro Light" panose="02040304050005020304" pitchFamily="18" charset="0"/>
              </a:rPr>
              <a:t>conoscere</a:t>
            </a:r>
            <a:r>
              <a:rPr lang="en-US" sz="2400" dirty="0">
                <a:latin typeface="Amasis MT Pro Light" panose="02040304050005020304" pitchFamily="18" charset="0"/>
              </a:rPr>
              <a:t>, </a:t>
            </a:r>
            <a:r>
              <a:rPr lang="en-US" sz="2400" dirty="0" err="1">
                <a:latin typeface="Amasis MT Pro Light" panose="02040304050005020304" pitchFamily="18" charset="0"/>
              </a:rPr>
              <a:t>crescere</a:t>
            </a:r>
            <a:r>
              <a:rPr lang="en-US" sz="2400" dirty="0">
                <a:latin typeface="Amasis MT Pro Light" panose="02040304050005020304" pitchFamily="18" charset="0"/>
              </a:rPr>
              <a:t>  in </a:t>
            </a:r>
            <a:r>
              <a:rPr lang="en-US" sz="2400" dirty="0" err="1">
                <a:latin typeface="Amasis MT Pro Light" panose="02040304050005020304" pitchFamily="18" charset="0"/>
              </a:rPr>
              <a:t>mente</a:t>
            </a:r>
            <a:r>
              <a:rPr lang="en-US" sz="2400" dirty="0">
                <a:latin typeface="Amasis MT Pro Light" panose="02040304050005020304" pitchFamily="18" charset="0"/>
              </a:rPr>
              <a:t>  e </a:t>
            </a:r>
            <a:r>
              <a:rPr lang="en-US" sz="2400" dirty="0" err="1">
                <a:latin typeface="Amasis MT Pro Light" panose="02040304050005020304" pitchFamily="18" charset="0"/>
              </a:rPr>
              <a:t>corpo</a:t>
            </a:r>
            <a:r>
              <a:rPr lang="en-US" sz="2400" dirty="0">
                <a:latin typeface="Amasis MT Pro Light" panose="02040304050005020304" pitchFamily="18" charset="0"/>
              </a:rPr>
              <a:t>, </a:t>
            </a:r>
            <a:r>
              <a:rPr lang="en-US" sz="2400" dirty="0" err="1">
                <a:latin typeface="Amasis MT Pro Light" panose="02040304050005020304" pitchFamily="18" charset="0"/>
              </a:rPr>
              <a:t>sperimentare</a:t>
            </a:r>
            <a:r>
              <a:rPr lang="en-US" sz="2400" dirty="0">
                <a:latin typeface="Amasis MT Pro Light" panose="02040304050005020304" pitchFamily="18" charset="0"/>
              </a:rPr>
              <a:t> la propria </a:t>
            </a:r>
            <a:r>
              <a:rPr lang="en-US" sz="2400" dirty="0" err="1">
                <a:latin typeface="Amasis MT Pro Light" panose="02040304050005020304" pitchFamily="18" charset="0"/>
              </a:rPr>
              <a:t>autonomia</a:t>
            </a:r>
            <a:r>
              <a:rPr lang="en-US" sz="2400" dirty="0">
                <a:latin typeface="Amasis MT Pro Light" panose="02040304050005020304" pitchFamily="18" charset="0"/>
              </a:rPr>
              <a:t>, </a:t>
            </a:r>
            <a:r>
              <a:rPr lang="en-US" sz="2400" dirty="0" err="1">
                <a:latin typeface="Amasis MT Pro Light" panose="02040304050005020304" pitchFamily="18" charset="0"/>
              </a:rPr>
              <a:t>prendersi</a:t>
            </a:r>
            <a:r>
              <a:rPr lang="en-US" sz="2400" dirty="0">
                <a:latin typeface="Amasis MT Pro Light" panose="02040304050005020304" pitchFamily="18" charset="0"/>
              </a:rPr>
              <a:t> cura del tempo, </a:t>
            </a:r>
            <a:r>
              <a:rPr lang="en-US" sz="2400" dirty="0" err="1">
                <a:latin typeface="Amasis MT Pro Light" panose="02040304050005020304" pitchFamily="18" charset="0"/>
              </a:rPr>
              <a:t>dello</a:t>
            </a:r>
            <a:r>
              <a:rPr lang="en-US" sz="2400" dirty="0">
                <a:latin typeface="Amasis MT Pro Light" panose="02040304050005020304" pitchFamily="18" charset="0"/>
              </a:rPr>
              <a:t> </a:t>
            </a:r>
            <a:r>
              <a:rPr lang="en-US" sz="2400" dirty="0" err="1">
                <a:latin typeface="Amasis MT Pro Light" panose="02040304050005020304" pitchFamily="18" charset="0"/>
              </a:rPr>
              <a:t>spazio</a:t>
            </a:r>
            <a:r>
              <a:rPr lang="en-US" sz="2400" dirty="0">
                <a:latin typeface="Amasis MT Pro Light" panose="02040304050005020304" pitchFamily="18" charset="0"/>
              </a:rPr>
              <a:t>, </a:t>
            </a:r>
            <a:r>
              <a:rPr lang="en-US" sz="2400" dirty="0" err="1">
                <a:latin typeface="Amasis MT Pro Light" panose="02040304050005020304" pitchFamily="18" charset="0"/>
              </a:rPr>
              <a:t>delle</a:t>
            </a:r>
            <a:r>
              <a:rPr lang="en-US" sz="2400" dirty="0">
                <a:latin typeface="Amasis MT Pro Light" panose="02040304050005020304" pitchFamily="18" charset="0"/>
              </a:rPr>
              <a:t> </a:t>
            </a:r>
            <a:r>
              <a:rPr lang="en-US" sz="2400" dirty="0" err="1">
                <a:latin typeface="Amasis MT Pro Light" panose="02040304050005020304" pitchFamily="18" charset="0"/>
              </a:rPr>
              <a:t>cose</a:t>
            </a:r>
            <a:r>
              <a:rPr lang="en-US" sz="2400" dirty="0">
                <a:latin typeface="Amasis MT Pro Light" panose="02040304050005020304" pitchFamily="18" charset="0"/>
              </a:rPr>
              <a:t>, </a:t>
            </a:r>
            <a:r>
              <a:rPr lang="en-US" sz="2400" dirty="0" err="1">
                <a:latin typeface="Amasis MT Pro Light" panose="02040304050005020304" pitchFamily="18" charset="0"/>
              </a:rPr>
              <a:t>delle</a:t>
            </a:r>
            <a:r>
              <a:rPr lang="en-US" sz="2400" dirty="0">
                <a:latin typeface="Amasis MT Pro Light" panose="02040304050005020304" pitchFamily="18" charset="0"/>
              </a:rPr>
              <a:t> </a:t>
            </a:r>
            <a:r>
              <a:rPr lang="en-US" sz="2400" dirty="0" err="1">
                <a:latin typeface="Amasis MT Pro Light" panose="02040304050005020304" pitchFamily="18" charset="0"/>
              </a:rPr>
              <a:t>persone</a:t>
            </a:r>
            <a:r>
              <a:rPr lang="en-US" sz="2400" dirty="0">
                <a:latin typeface="Amasis MT Pro Light" panose="02040304050005020304" pitchFamily="18" charset="0"/>
              </a:rPr>
              <a:t> </a:t>
            </a:r>
            <a:r>
              <a:rPr lang="en-US" sz="2400" dirty="0" err="1">
                <a:latin typeface="Amasis MT Pro Light" panose="02040304050005020304" pitchFamily="18" charset="0"/>
              </a:rPr>
              <a:t>etc</a:t>
            </a:r>
            <a:r>
              <a:rPr lang="en-US" sz="2400" dirty="0">
                <a:latin typeface="Amasis MT Pro Light" panose="02040304050005020304" pitchFamily="18" charset="0"/>
              </a:rPr>
              <a:t>….</a:t>
            </a:r>
          </a:p>
          <a:p>
            <a:pPr algn="just">
              <a:lnSpc>
                <a:spcPct val="150000"/>
              </a:lnSpc>
              <a:spcAft>
                <a:spcPts val="600"/>
              </a:spcAft>
            </a:pPr>
            <a:r>
              <a:rPr lang="en-US" sz="2400" dirty="0">
                <a:effectLst/>
                <a:latin typeface="Amasis MT Pro Light" panose="02040304050005020304" pitchFamily="18" charset="0"/>
              </a:rPr>
              <a:t>Il tempo </a:t>
            </a:r>
            <a:r>
              <a:rPr lang="en-US" sz="2400" dirty="0">
                <a:latin typeface="Amasis MT Pro Light" panose="02040304050005020304" pitchFamily="18" charset="0"/>
              </a:rPr>
              <a:t>è lo </a:t>
            </a:r>
            <a:r>
              <a:rPr lang="en-US" sz="2400" dirty="0" err="1">
                <a:latin typeface="Amasis MT Pro Light" panose="02040304050005020304" pitchFamily="18" charset="0"/>
              </a:rPr>
              <a:t>sfondo</a:t>
            </a:r>
            <a:r>
              <a:rPr lang="en-US" sz="2400" dirty="0">
                <a:latin typeface="Amasis MT Pro Light" panose="02040304050005020304" pitchFamily="18" charset="0"/>
              </a:rPr>
              <a:t> </a:t>
            </a:r>
            <a:r>
              <a:rPr lang="en-US" sz="2400" dirty="0" err="1">
                <a:latin typeface="Amasis MT Pro Light" panose="02040304050005020304" pitchFamily="18" charset="0"/>
              </a:rPr>
              <a:t>dei</a:t>
            </a:r>
            <a:r>
              <a:rPr lang="en-US" sz="2400" dirty="0">
                <a:latin typeface="Amasis MT Pro Light" panose="02040304050005020304" pitchFamily="18" charset="0"/>
              </a:rPr>
              <a:t> </a:t>
            </a:r>
            <a:r>
              <a:rPr lang="en-US" sz="2400" dirty="0" err="1">
                <a:latin typeface="Amasis MT Pro Light" panose="02040304050005020304" pitchFamily="18" charset="0"/>
              </a:rPr>
              <a:t>laboratori</a:t>
            </a:r>
            <a:endParaRPr lang="en-US" sz="2400" dirty="0">
              <a:effectLst/>
              <a:latin typeface="Amasis MT Pro Light" panose="02040304050005020304" pitchFamily="18" charset="0"/>
            </a:endParaRPr>
          </a:p>
          <a:p>
            <a:pPr indent="-228600" algn="just">
              <a:lnSpc>
                <a:spcPct val="150000"/>
              </a:lnSpc>
              <a:spcAft>
                <a:spcPts val="600"/>
              </a:spcAft>
              <a:buFont typeface="Arial" panose="020B0604020202020204" pitchFamily="34" charset="0"/>
              <a:buChar char="•"/>
            </a:pPr>
            <a:endParaRPr lang="en-US" sz="2400" dirty="0">
              <a:effectLst/>
              <a:latin typeface="Amasis MT Pro Light" panose="02040304050005020304" pitchFamily="18" charset="0"/>
            </a:endParaRPr>
          </a:p>
          <a:p>
            <a:pPr indent="-228600" algn="just">
              <a:lnSpc>
                <a:spcPct val="150000"/>
              </a:lnSpc>
              <a:spcAft>
                <a:spcPts val="600"/>
              </a:spcAft>
              <a:buFont typeface="Arial" panose="020B0604020202020204" pitchFamily="34" charset="0"/>
              <a:buChar char="•"/>
            </a:pPr>
            <a:endParaRPr lang="en-US" sz="2400" dirty="0">
              <a:effectLst/>
              <a:latin typeface="Amasis MT Pro Light" panose="02040304050005020304" pitchFamily="18" charset="0"/>
            </a:endParaRPr>
          </a:p>
          <a:p>
            <a:pPr marL="0" lvl="0" indent="-228600" algn="just">
              <a:lnSpc>
                <a:spcPct val="150000"/>
              </a:lnSpc>
              <a:spcBef>
                <a:spcPct val="0"/>
              </a:spcBef>
              <a:spcAft>
                <a:spcPts val="600"/>
              </a:spcAft>
              <a:buFont typeface="Arial" panose="020B0604020202020204" pitchFamily="34" charset="0"/>
              <a:buChar char="•"/>
            </a:pPr>
            <a:endParaRPr lang="en-US" sz="2400" u="none" spc="113" dirty="0">
              <a:latin typeface="Amasis MT Pro Light" panose="02040304050005020304" pitchFamily="18" charset="0"/>
            </a:endParaRPr>
          </a:p>
          <a:p>
            <a:pPr marL="0" lvl="0" indent="-228600" algn="just">
              <a:lnSpc>
                <a:spcPct val="150000"/>
              </a:lnSpc>
              <a:spcBef>
                <a:spcPct val="0"/>
              </a:spcBef>
              <a:spcAft>
                <a:spcPts val="600"/>
              </a:spcAft>
              <a:buFont typeface="Arial" panose="020B0604020202020204" pitchFamily="34" charset="0"/>
              <a:buChar char="•"/>
            </a:pPr>
            <a:endParaRPr lang="en-US" sz="2400" u="none" spc="113" dirty="0">
              <a:latin typeface="Amasis MT Pro Light" panose="02040304050005020304" pitchFamily="18" charset="0"/>
            </a:endParaRPr>
          </a:p>
        </p:txBody>
      </p:sp>
    </p:spTree>
    <p:extLst>
      <p:ext uri="{BB962C8B-B14F-4D97-AF65-F5344CB8AC3E}">
        <p14:creationId xmlns:p14="http://schemas.microsoft.com/office/powerpoint/2010/main" val="2200573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EDE6"/>
        </a:solidFill>
        <a:effectLst/>
      </p:bgPr>
    </p:bg>
    <p:spTree>
      <p:nvGrpSpPr>
        <p:cNvPr id="1" name=""/>
        <p:cNvGrpSpPr/>
        <p:nvPr/>
      </p:nvGrpSpPr>
      <p:grpSpPr>
        <a:xfrm>
          <a:off x="0" y="0"/>
          <a:ext cx="0" cy="0"/>
          <a:chOff x="0" y="0"/>
          <a:chExt cx="0" cy="0"/>
        </a:xfrm>
      </p:grpSpPr>
      <p:grpSp>
        <p:nvGrpSpPr>
          <p:cNvPr id="4" name="Group 4"/>
          <p:cNvGrpSpPr/>
          <p:nvPr/>
        </p:nvGrpSpPr>
        <p:grpSpPr>
          <a:xfrm>
            <a:off x="3049325" y="304800"/>
            <a:ext cx="14781475" cy="9677400"/>
            <a:chOff x="0" y="0"/>
            <a:chExt cx="2342659" cy="857492"/>
          </a:xfrm>
        </p:grpSpPr>
        <p:sp>
          <p:nvSpPr>
            <p:cNvPr id="5" name="Freeform 5"/>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F7CEB5"/>
            </a:solidFill>
          </p:spPr>
          <p:txBody>
            <a:bodyPr/>
            <a:lstStyle/>
            <a:p>
              <a:endParaRPr lang="it-IT"/>
            </a:p>
          </p:txBody>
        </p:sp>
        <p:sp>
          <p:nvSpPr>
            <p:cNvPr id="6" name="TextBox 6"/>
            <p:cNvSpPr txBox="1"/>
            <p:nvPr/>
          </p:nvSpPr>
          <p:spPr>
            <a:xfrm>
              <a:off x="0" y="85725"/>
              <a:ext cx="2342659" cy="771767"/>
            </a:xfrm>
            <a:prstGeom prst="rect">
              <a:avLst/>
            </a:prstGeom>
          </p:spPr>
          <p:txBody>
            <a:bodyPr lIns="50800" tIns="50800" rIns="50800" bIns="50800" rtlCol="0" anchor="ctr"/>
            <a:lstStyle/>
            <a:p>
              <a:pPr algn="ctr">
                <a:lnSpc>
                  <a:spcPts val="1925"/>
                </a:lnSpc>
              </a:pPr>
              <a:endParaRPr/>
            </a:p>
          </p:txBody>
        </p:sp>
      </p:grpSp>
      <p:sp>
        <p:nvSpPr>
          <p:cNvPr id="7" name="TextBox 7"/>
          <p:cNvSpPr txBox="1"/>
          <p:nvPr/>
        </p:nvSpPr>
        <p:spPr>
          <a:xfrm>
            <a:off x="3297848" y="622149"/>
            <a:ext cx="1578952" cy="1024898"/>
          </a:xfrm>
          <a:prstGeom prst="rect">
            <a:avLst/>
          </a:prstGeom>
        </p:spPr>
        <p:txBody>
          <a:bodyPr lIns="0" tIns="0" rIns="0" bIns="0" rtlCol="0" anchor="t">
            <a:spAutoFit/>
          </a:bodyPr>
          <a:lstStyle/>
          <a:p>
            <a:pPr algn="l">
              <a:lnSpc>
                <a:spcPts val="7680"/>
              </a:lnSpc>
            </a:pPr>
            <a:r>
              <a:rPr lang="en-US" sz="8000" spc="-656" dirty="0">
                <a:solidFill>
                  <a:srgbClr val="494949"/>
                </a:solidFill>
                <a:latin typeface="Amasis MT Pro Light" panose="02040304050005020304" pitchFamily="18" charset="0"/>
              </a:rPr>
              <a:t>01</a:t>
            </a:r>
            <a:r>
              <a:rPr lang="en-US" sz="8000" spc="-656" dirty="0">
                <a:solidFill>
                  <a:srgbClr val="494949"/>
                </a:solidFill>
                <a:latin typeface="Montserrat"/>
              </a:rPr>
              <a:t>.</a:t>
            </a:r>
          </a:p>
        </p:txBody>
      </p:sp>
      <p:sp>
        <p:nvSpPr>
          <p:cNvPr id="13" name="TextBox 13"/>
          <p:cNvSpPr txBox="1"/>
          <p:nvPr/>
        </p:nvSpPr>
        <p:spPr>
          <a:xfrm>
            <a:off x="7205208" y="6976424"/>
            <a:ext cx="10020300" cy="2669051"/>
          </a:xfrm>
          <a:prstGeom prst="rect">
            <a:avLst/>
          </a:prstGeom>
        </p:spPr>
        <p:txBody>
          <a:bodyPr lIns="50800" tIns="50800" rIns="50800" bIns="50800" rtlCol="0" anchor="ctr"/>
          <a:lstStyle/>
          <a:p>
            <a:pPr algn="ctr">
              <a:lnSpc>
                <a:spcPts val="1925"/>
              </a:lnSpc>
            </a:pPr>
            <a:endParaRPr/>
          </a:p>
        </p:txBody>
      </p:sp>
      <p:sp>
        <p:nvSpPr>
          <p:cNvPr id="16" name="TextBox 16"/>
          <p:cNvSpPr txBox="1"/>
          <p:nvPr/>
        </p:nvSpPr>
        <p:spPr>
          <a:xfrm>
            <a:off x="4419600" y="325672"/>
            <a:ext cx="13335000" cy="9812302"/>
          </a:xfrm>
          <a:prstGeom prst="rect">
            <a:avLst/>
          </a:prstGeom>
        </p:spPr>
        <p:txBody>
          <a:bodyPr wrap="square" lIns="0" tIns="0" rIns="0" bIns="0" rtlCol="0" anchor="t">
            <a:spAutoFit/>
          </a:bodyPr>
          <a:lstStyle/>
          <a:p>
            <a:pPr marL="0" lvl="0" indent="0" algn="just">
              <a:lnSpc>
                <a:spcPts val="1890"/>
              </a:lnSpc>
              <a:spcBef>
                <a:spcPct val="0"/>
              </a:spcBef>
            </a:pPr>
            <a:endParaRPr lang="en-US" sz="2000" spc="22" dirty="0">
              <a:solidFill>
                <a:srgbClr val="494949"/>
              </a:solidFill>
              <a:latin typeface="Amasis MT Pro Light" panose="02040304050005020304" pitchFamily="18" charset="0"/>
            </a:endParaRPr>
          </a:p>
          <a:p>
            <a:pPr marL="0" lvl="0" indent="0" algn="just">
              <a:lnSpc>
                <a:spcPts val="1890"/>
              </a:lnSpc>
              <a:spcBef>
                <a:spcPct val="0"/>
              </a:spcBef>
            </a:pPr>
            <a:r>
              <a:rPr lang="en-US" sz="2000" b="1" u="sng" spc="22" dirty="0">
                <a:solidFill>
                  <a:srgbClr val="C00000"/>
                </a:solidFill>
                <a:latin typeface="Amasis MT Pro Light" panose="02040304050005020304" pitchFamily="18" charset="0"/>
              </a:rPr>
              <a:t>ALBERI</a:t>
            </a:r>
          </a:p>
          <a:p>
            <a:pPr marL="0" lvl="0" indent="0" algn="just">
              <a:lnSpc>
                <a:spcPts val="1890"/>
              </a:lnSpc>
              <a:spcBef>
                <a:spcPct val="0"/>
              </a:spcBef>
            </a:pPr>
            <a:endParaRPr lang="en-US" sz="2000" spc="22" dirty="0">
              <a:solidFill>
                <a:srgbClr val="494949"/>
              </a:solidFill>
              <a:latin typeface="Amasis MT Pro Light" panose="02040304050005020304" pitchFamily="18" charset="0"/>
            </a:endParaRPr>
          </a:p>
          <a:p>
            <a:pPr marL="342900" lvl="0" indent="-342900" algn="just" fontAlgn="base">
              <a:lnSpc>
                <a:spcPct val="106000"/>
              </a:lnSpc>
              <a:spcAft>
                <a:spcPts val="500"/>
              </a:spcAft>
              <a:buFont typeface="Sitka Banner" panose="02000505000000020004" pitchFamily="2" charset="0"/>
              <a:buChar char="•"/>
            </a:pPr>
            <a:r>
              <a:rPr lang="it-IT" sz="2000"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Laboratorio creativo</a:t>
            </a:r>
            <a:r>
              <a:rPr lang="it-IT" sz="2000" i="1"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 “Dare forma, colorare, plasmare la materia</a:t>
            </a:r>
            <a:r>
              <a:rPr lang="it-IT" sz="2000" i="1" dirty="0">
                <a:solidFill>
                  <a:srgbClr val="C00000"/>
                </a:solidFill>
                <a:latin typeface="Amasis MT Pro Light" panose="02040304050005020304" pitchFamily="18" charset="0"/>
                <a:ea typeface="Calibri" panose="020F0502020204030204" pitchFamily="34" charset="0"/>
                <a:cs typeface="Times New Roman" panose="02020603050405020304" pitchFamily="18" charset="0"/>
              </a:rPr>
              <a:t>»</a:t>
            </a:r>
          </a:p>
          <a:p>
            <a:pPr lvl="0" algn="just" fontAlgn="base">
              <a:lnSpc>
                <a:spcPct val="106000"/>
              </a:lnSpc>
              <a:spcAft>
                <a:spcPts val="500"/>
              </a:spcAft>
            </a:pPr>
            <a:r>
              <a:rPr lang="it-IT" sz="2000" dirty="0">
                <a:solidFill>
                  <a:srgbClr val="C00000"/>
                </a:solidFill>
                <a:latin typeface="Amasis MT Pro Light" panose="02040304050005020304" pitchFamily="18" charset="0"/>
                <a:ea typeface="Calibri" panose="020F0502020204030204" pitchFamily="34" charset="0"/>
                <a:cs typeface="Times New Roman" panose="02020603050405020304" pitchFamily="18" charset="0"/>
              </a:rPr>
              <a:t>Co</a:t>
            </a:r>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nsapevolezza ed espressione culturale:</a:t>
            </a:r>
            <a:r>
              <a:rPr lang="it-IT" sz="2000" dirty="0">
                <a:solidFill>
                  <a:srgbClr val="FF660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Si esprime in modo personale, con creatività e partecipazione, è sensibile alla pluralità delle culture, lingue ed esperienze.</a:t>
            </a:r>
          </a:p>
          <a:p>
            <a:pPr lvl="0" algn="just" fontAlgn="base">
              <a:lnSpc>
                <a:spcPct val="106000"/>
              </a:lnSpc>
              <a:spcAft>
                <a:spcPts val="500"/>
              </a:spcAft>
            </a:pPr>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 </a:t>
            </a: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Immagini, suoni e colori</a:t>
            </a:r>
          </a:p>
          <a:p>
            <a:pPr marL="104140" algn="just">
              <a:lnSpc>
                <a:spcPct val="106000"/>
              </a:lnSpc>
              <a:spcAft>
                <a:spcPts val="500"/>
              </a:spcAft>
            </a:pP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 </a:t>
            </a:r>
          </a:p>
          <a:p>
            <a:pPr marL="342900" lvl="0" indent="-342900" algn="just" fontAlgn="base">
              <a:lnSpc>
                <a:spcPct val="106000"/>
              </a:lnSpc>
              <a:spcAft>
                <a:spcPts val="500"/>
              </a:spcAft>
              <a:buFont typeface="Sitka Banner" panose="02000505000000020004" pitchFamily="2" charset="0"/>
              <a:buChar char="•"/>
            </a:pPr>
            <a:r>
              <a:rPr lang="it-IT" sz="2000"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Laboratorio motorio</a:t>
            </a:r>
            <a:r>
              <a:rPr lang="it-IT" sz="2000" i="1"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 «Diventare».  Esperienze percettive e motorie per lo sviluppo del sé corporeo </a:t>
            </a:r>
            <a:endParaRPr lang="it-IT" sz="2000"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endParaRPr>
          </a:p>
          <a:p>
            <a:pPr marL="104140" algn="just">
              <a:lnSpc>
                <a:spcPct val="106000"/>
              </a:lnSpc>
              <a:spcAft>
                <a:spcPts val="500"/>
              </a:spcAft>
            </a:pPr>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Imparare ad imparare:</a:t>
            </a:r>
            <a:r>
              <a:rPr lang="it-IT" sz="2000" i="1"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2000" dirty="0">
                <a:solidFill>
                  <a:srgbClr val="000000"/>
                </a:solidFill>
                <a:effectLst/>
                <a:latin typeface="Amasis MT Pro Light" panose="02040304050005020304" pitchFamily="18" charset="0"/>
                <a:ea typeface="Times New Roman" panose="02020603050405020304" pitchFamily="18" charset="0"/>
                <a:cs typeface="Times New Roman" panose="02020603050405020304" pitchFamily="18" charset="0"/>
              </a:rPr>
              <a:t>Ha un positivo rapporto con la propria corporeità, ha maturato una sufficiente fiducia in sé, è progressivamente consapevole delle proprie risorse e dei propri limiti, quando occorre sa chiedere aiuto. </a:t>
            </a:r>
            <a:endParaRPr lang="it-IT" sz="2000" dirty="0">
              <a:effectLst/>
              <a:latin typeface="Amasis MT Pro Light" panose="02040304050005020304" pitchFamily="18" charset="0"/>
              <a:ea typeface="Calibri" panose="020F0502020204030204" pitchFamily="34" charset="0"/>
              <a:cs typeface="Times New Roman" panose="02020603050405020304" pitchFamily="18" charset="0"/>
            </a:endParaRPr>
          </a:p>
          <a:p>
            <a:pPr marL="104140" algn="just">
              <a:lnSpc>
                <a:spcPct val="106000"/>
              </a:lnSpc>
              <a:spcAft>
                <a:spcPts val="500"/>
              </a:spcAft>
            </a:pPr>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 </a:t>
            </a: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Il corpo e il movimento</a:t>
            </a:r>
          </a:p>
          <a:p>
            <a:pPr marL="104140" algn="just">
              <a:lnSpc>
                <a:spcPct val="106000"/>
              </a:lnSpc>
              <a:spcAft>
                <a:spcPts val="500"/>
              </a:spcAft>
            </a:pPr>
            <a:r>
              <a:rPr lang="it-IT" sz="2000" i="1" dirty="0">
                <a:effectLst/>
                <a:latin typeface="Amasis MT Pro Light" panose="02040304050005020304" pitchFamily="18" charset="0"/>
                <a:ea typeface="Calibri" panose="020F0502020204030204" pitchFamily="34" charset="0"/>
                <a:cs typeface="Times New Roman" panose="02020603050405020304" pitchFamily="18" charset="0"/>
              </a:rPr>
              <a:t> </a:t>
            </a:r>
            <a:endParaRPr lang="it-IT" sz="2000" dirty="0">
              <a:effectLst/>
              <a:latin typeface="Amasis MT Pro Light" panose="02040304050005020304" pitchFamily="18" charset="0"/>
              <a:ea typeface="Calibri" panose="020F0502020204030204" pitchFamily="34" charset="0"/>
              <a:cs typeface="Times New Roman" panose="02020603050405020304" pitchFamily="18" charset="0"/>
            </a:endParaRPr>
          </a:p>
          <a:p>
            <a:pPr marL="342900" lvl="0" indent="-342900" algn="just" fontAlgn="base">
              <a:lnSpc>
                <a:spcPct val="106000"/>
              </a:lnSpc>
              <a:spcAft>
                <a:spcPts val="500"/>
              </a:spcAft>
              <a:buFont typeface="Sitka Banner" panose="02000505000000020004" pitchFamily="2" charset="0"/>
              <a:buChar char="•"/>
            </a:pPr>
            <a:r>
              <a:rPr lang="it-IT" sz="2000"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Laboratorio scientifico</a:t>
            </a:r>
            <a:r>
              <a:rPr lang="it-IT" sz="2000" i="1"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 «Seminare». Dal seme alla pianta, dalla pianta al seme; il ciclo vitale, le ipotesi, l’evoluzione e il funzionamento di un organismo vegetale, la mappa concettuale</a:t>
            </a:r>
            <a:endParaRPr lang="it-IT" sz="2000" i="1" dirty="0">
              <a:solidFill>
                <a:srgbClr val="C00000"/>
              </a:solidFill>
              <a:latin typeface="Amasis MT Pro Light" panose="02040304050005020304" pitchFamily="18" charset="0"/>
              <a:ea typeface="Calibri" panose="020F0502020204030204" pitchFamily="34" charset="0"/>
              <a:cs typeface="Times New Roman" panose="02020603050405020304" pitchFamily="18" charset="0"/>
            </a:endParaRPr>
          </a:p>
          <a:p>
            <a:pPr lvl="0" algn="just" fontAlgn="base">
              <a:lnSpc>
                <a:spcPct val="106000"/>
              </a:lnSpc>
              <a:spcAft>
                <a:spcPts val="500"/>
              </a:spcAft>
            </a:pPr>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Imparare ad imparare: </a:t>
            </a: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Manifesta curiosità e voglia di imparare, interagisce con le cose, l’ambiente e le persone, percependone le reazioni e i cambiamenti.</a:t>
            </a:r>
          </a:p>
          <a:p>
            <a:pPr lvl="0" algn="just" fontAlgn="base">
              <a:lnSpc>
                <a:spcPct val="106000"/>
              </a:lnSpc>
              <a:spcAft>
                <a:spcPts val="500"/>
              </a:spcAft>
            </a:pPr>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 </a:t>
            </a: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La conoscenza del mondo. Oggetti, fenomeni, viventi</a:t>
            </a:r>
          </a:p>
          <a:p>
            <a:pPr marL="104140" algn="just">
              <a:lnSpc>
                <a:spcPct val="106000"/>
              </a:lnSpc>
              <a:spcAft>
                <a:spcPts val="500"/>
              </a:spcAft>
            </a:pPr>
            <a:r>
              <a:rPr lang="it-IT" sz="2000" i="1" dirty="0">
                <a:effectLst/>
                <a:latin typeface="Amasis MT Pro Light" panose="02040304050005020304" pitchFamily="18" charset="0"/>
                <a:ea typeface="Calibri" panose="020F0502020204030204" pitchFamily="34" charset="0"/>
                <a:cs typeface="Times New Roman" panose="02020603050405020304" pitchFamily="18" charset="0"/>
              </a:rPr>
              <a:t> </a:t>
            </a:r>
            <a:endParaRPr lang="it-IT" sz="2000" dirty="0">
              <a:effectLst/>
              <a:latin typeface="Amasis MT Pro Light" panose="02040304050005020304" pitchFamily="18" charset="0"/>
              <a:ea typeface="Calibri" panose="020F0502020204030204" pitchFamily="34" charset="0"/>
              <a:cs typeface="Times New Roman" panose="02020603050405020304" pitchFamily="18" charset="0"/>
            </a:endParaRPr>
          </a:p>
          <a:p>
            <a:pPr marL="342900" lvl="0" indent="-342900" algn="just" fontAlgn="base">
              <a:lnSpc>
                <a:spcPct val="106000"/>
              </a:lnSpc>
              <a:spcAft>
                <a:spcPts val="500"/>
              </a:spcAft>
              <a:buFont typeface="Sitka Banner" panose="02000505000000020004" pitchFamily="2" charset="0"/>
              <a:buChar char="•"/>
            </a:pPr>
            <a:r>
              <a:rPr lang="it-IT" sz="2000"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Laboratorio filosofico</a:t>
            </a:r>
            <a:r>
              <a:rPr lang="it-IT" sz="2000" i="1"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2000" i="1" dirty="0">
                <a:solidFill>
                  <a:srgbClr val="C00000"/>
                </a:solidFill>
                <a:latin typeface="Amasis MT Pro Light" panose="02040304050005020304" pitchFamily="18" charset="0"/>
                <a:ea typeface="Calibri" panose="020F0502020204030204" pitchFamily="34" charset="0"/>
                <a:cs typeface="Times New Roman" panose="02020603050405020304" pitchFamily="18" charset="0"/>
              </a:rPr>
              <a:t>«A</a:t>
            </a:r>
            <a:r>
              <a:rPr lang="it-IT" sz="2000" i="1"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 passo di cuore</a:t>
            </a:r>
            <a:r>
              <a:rPr lang="it-IT" sz="2000" i="1" dirty="0">
                <a:solidFill>
                  <a:srgbClr val="C00000"/>
                </a:solidFill>
                <a:latin typeface="Amasis MT Pro Light" panose="02040304050005020304" pitchFamily="18" charset="0"/>
                <a:ea typeface="Calibri" panose="020F0502020204030204" pitchFamily="34" charset="0"/>
                <a:cs typeface="Times New Roman" panose="02020603050405020304" pitchFamily="18" charset="0"/>
              </a:rPr>
              <a:t>». </a:t>
            </a:r>
            <a:r>
              <a:rPr lang="it-IT" sz="2000" i="1" u="none" strike="noStrike"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 Emozioni e sentimenti.</a:t>
            </a:r>
          </a:p>
          <a:p>
            <a:pPr lvl="0" algn="just" fontAlgn="base">
              <a:lnSpc>
                <a:spcPct val="106000"/>
              </a:lnSpc>
              <a:spcAft>
                <a:spcPts val="500"/>
              </a:spcAft>
            </a:pPr>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Comunicazione nella madrelingua:</a:t>
            </a:r>
            <a:r>
              <a:rPr lang="it-IT" sz="2000" i="1" dirty="0">
                <a:solidFill>
                  <a:srgbClr val="7030A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Sa raccontare, narrare, descrivere situazioni e esperienze vissute, comunica e si esprime con una pluralità di linguaggi, utilizza con sempre maggiore proprietà la lingua italiana.</a:t>
            </a:r>
          </a:p>
          <a:p>
            <a:pPr lvl="0" algn="just" fontAlgn="base">
              <a:lnSpc>
                <a:spcPct val="106000"/>
              </a:lnSpc>
              <a:spcAft>
                <a:spcPts val="500"/>
              </a:spcAft>
            </a:pPr>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Spirito di iniziativa e imprenditorialità:</a:t>
            </a:r>
            <a:r>
              <a:rPr lang="it-IT" sz="2000" i="1" dirty="0">
                <a:effectLst/>
                <a:latin typeface="Amasis MT Pro Light" panose="02040304050005020304" pitchFamily="18" charset="0"/>
                <a:ea typeface="Calibri" panose="020F0502020204030204" pitchFamily="34" charset="0"/>
                <a:cs typeface="Times New Roman" panose="02020603050405020304" pitchFamily="18" charset="0"/>
              </a:rPr>
              <a:t> </a:t>
            </a: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Coglie diversi punti di vista, riflette e negozia significati, utilizza gli errori come fonte di conoscenza.  </a:t>
            </a:r>
          </a:p>
          <a:p>
            <a:pPr lvl="0" algn="just" fontAlgn="base">
              <a:lnSpc>
                <a:spcPct val="106000"/>
              </a:lnSpc>
              <a:spcAft>
                <a:spcPts val="500"/>
              </a:spcAft>
            </a:pPr>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Competenze civiche e sociali:</a:t>
            </a: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 Riconosce ed esprime le proprie emozioni, è consapevole di desideri e paure, avverte gli stati d’animo propri e altrui</a:t>
            </a:r>
          </a:p>
          <a:p>
            <a:r>
              <a:rPr lang="it-IT" sz="2000" dirty="0">
                <a:solidFill>
                  <a:srgbClr val="C00000"/>
                </a:solidFill>
                <a:effectLst/>
                <a:latin typeface="Amasis MT Pro Light" panose="02040304050005020304" pitchFamily="18" charset="0"/>
                <a:ea typeface="Calibri" panose="020F0502020204030204" pitchFamily="34" charset="0"/>
                <a:cs typeface="Times New Roman" panose="02020603050405020304" pitchFamily="18" charset="0"/>
              </a:rPr>
              <a:t>Campi d’esperienza prevalenti: </a:t>
            </a:r>
            <a:r>
              <a:rPr lang="it-IT" sz="2000" dirty="0">
                <a:effectLst/>
                <a:latin typeface="Amasis MT Pro Light" panose="02040304050005020304" pitchFamily="18" charset="0"/>
                <a:ea typeface="Calibri" panose="020F0502020204030204" pitchFamily="34" charset="0"/>
                <a:cs typeface="Times New Roman" panose="02020603050405020304" pitchFamily="18" charset="0"/>
              </a:rPr>
              <a:t>Il sé e l’altro e I discorsi e le parole</a:t>
            </a:r>
            <a:endParaRPr lang="en-US" sz="2000" spc="22" dirty="0">
              <a:solidFill>
                <a:srgbClr val="494949"/>
              </a:solidFill>
              <a:latin typeface="Amasis MT Pro Light" panose="02040304050005020304" pitchFamily="18" charset="0"/>
            </a:endParaRPr>
          </a:p>
          <a:p>
            <a:pPr marL="0" lvl="0" indent="0" algn="just">
              <a:lnSpc>
                <a:spcPts val="1890"/>
              </a:lnSpc>
              <a:spcBef>
                <a:spcPct val="0"/>
              </a:spcBef>
            </a:pPr>
            <a:endParaRPr lang="en-US" sz="2000" spc="22" dirty="0">
              <a:solidFill>
                <a:srgbClr val="494949"/>
              </a:solidFill>
              <a:latin typeface="Amasis MT Pro Light" panose="02040304050005020304" pitchFamily="18" charset="0"/>
            </a:endParaRPr>
          </a:p>
        </p:txBody>
      </p:sp>
      <p:sp>
        <p:nvSpPr>
          <p:cNvPr id="2" name="TextBox 3">
            <a:extLst>
              <a:ext uri="{FF2B5EF4-FFF2-40B4-BE49-F238E27FC236}">
                <a16:creationId xmlns:a16="http://schemas.microsoft.com/office/drawing/2014/main" id="{64C898A3-EC3C-A2DB-6835-DC8F30694B0B}"/>
              </a:ext>
            </a:extLst>
          </p:cNvPr>
          <p:cNvSpPr txBox="1"/>
          <p:nvPr/>
        </p:nvSpPr>
        <p:spPr>
          <a:xfrm>
            <a:off x="668137" y="1983726"/>
            <a:ext cx="8362950" cy="1050288"/>
          </a:xfrm>
          <a:prstGeom prst="rect">
            <a:avLst/>
          </a:prstGeom>
        </p:spPr>
        <p:txBody>
          <a:bodyPr wrap="square" lIns="0" tIns="0" rIns="0" bIns="0" rtlCol="0" anchor="t">
            <a:spAutoFit/>
          </a:bodyPr>
          <a:lstStyle/>
          <a:p>
            <a:pPr algn="l">
              <a:lnSpc>
                <a:spcPts val="9030"/>
              </a:lnSpc>
            </a:pPr>
            <a:r>
              <a:rPr lang="en-US" sz="4800" spc="-399" dirty="0">
                <a:solidFill>
                  <a:srgbClr val="4D4D4D"/>
                </a:solidFill>
                <a:latin typeface="Amasis MT Pro Light" panose="02040304050005020304" pitchFamily="18" charset="0"/>
              </a:rPr>
              <a:t>I </a:t>
            </a:r>
            <a:r>
              <a:rPr lang="en-US" sz="4800" spc="-399" dirty="0" err="1">
                <a:solidFill>
                  <a:srgbClr val="4D4D4D"/>
                </a:solidFill>
                <a:latin typeface="Amasis MT Pro Light" panose="02040304050005020304" pitchFamily="18" charset="0"/>
              </a:rPr>
              <a:t>laboratori</a:t>
            </a:r>
            <a:endParaRPr lang="en-US" sz="4800" spc="-399" dirty="0">
              <a:solidFill>
                <a:srgbClr val="4D4D4D"/>
              </a:solidFill>
              <a:latin typeface="Amasis MT Pro Light" panose="02040304050005020304" pitchFamily="18" charset="0"/>
            </a:endParaRPr>
          </a:p>
        </p:txBody>
      </p:sp>
    </p:spTree>
    <p:extLst>
      <p:ext uri="{BB962C8B-B14F-4D97-AF65-F5344CB8AC3E}">
        <p14:creationId xmlns:p14="http://schemas.microsoft.com/office/powerpoint/2010/main" val="604826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EDE6"/>
        </a:solidFill>
        <a:effectLst/>
      </p:bgPr>
    </p:bg>
    <p:spTree>
      <p:nvGrpSpPr>
        <p:cNvPr id="1" name=""/>
        <p:cNvGrpSpPr/>
        <p:nvPr/>
      </p:nvGrpSpPr>
      <p:grpSpPr>
        <a:xfrm>
          <a:off x="0" y="0"/>
          <a:ext cx="0" cy="0"/>
          <a:chOff x="0" y="0"/>
          <a:chExt cx="0" cy="0"/>
        </a:xfrm>
      </p:grpSpPr>
      <p:grpSp>
        <p:nvGrpSpPr>
          <p:cNvPr id="8" name="Group 8"/>
          <p:cNvGrpSpPr/>
          <p:nvPr/>
        </p:nvGrpSpPr>
        <p:grpSpPr>
          <a:xfrm>
            <a:off x="381000" y="304800"/>
            <a:ext cx="15316200" cy="9677399"/>
            <a:chOff x="0" y="0"/>
            <a:chExt cx="2342659" cy="857492"/>
          </a:xfrm>
        </p:grpSpPr>
        <p:sp>
          <p:nvSpPr>
            <p:cNvPr id="9" name="Freeform 9"/>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CBCFB5"/>
            </a:solidFill>
          </p:spPr>
          <p:txBody>
            <a:bodyPr/>
            <a:lstStyle/>
            <a:p>
              <a:endParaRPr lang="it-IT">
                <a:latin typeface="Amasis MT Pro Light" panose="02040304050005020304" pitchFamily="18" charset="0"/>
              </a:endParaRPr>
            </a:p>
          </p:txBody>
        </p:sp>
        <p:sp>
          <p:nvSpPr>
            <p:cNvPr id="10" name="TextBox 10"/>
            <p:cNvSpPr txBox="1"/>
            <p:nvPr/>
          </p:nvSpPr>
          <p:spPr>
            <a:xfrm>
              <a:off x="0" y="85725"/>
              <a:ext cx="2342659" cy="771767"/>
            </a:xfrm>
            <a:prstGeom prst="rect">
              <a:avLst/>
            </a:prstGeom>
          </p:spPr>
          <p:txBody>
            <a:bodyPr lIns="50800" tIns="50800" rIns="50800" bIns="50800" rtlCol="0" anchor="ctr"/>
            <a:lstStyle/>
            <a:p>
              <a:pPr algn="ctr">
                <a:lnSpc>
                  <a:spcPts val="1925"/>
                </a:lnSpc>
              </a:pPr>
              <a:endParaRPr>
                <a:latin typeface="Amasis MT Pro Light" panose="02040304050005020304" pitchFamily="18" charset="0"/>
              </a:endParaRPr>
            </a:p>
          </p:txBody>
        </p:sp>
      </p:grpSp>
      <p:sp>
        <p:nvSpPr>
          <p:cNvPr id="14" name="TextBox 14"/>
          <p:cNvSpPr txBox="1"/>
          <p:nvPr/>
        </p:nvSpPr>
        <p:spPr>
          <a:xfrm>
            <a:off x="685800" y="1014561"/>
            <a:ext cx="1578952" cy="1024898"/>
          </a:xfrm>
          <a:prstGeom prst="rect">
            <a:avLst/>
          </a:prstGeom>
        </p:spPr>
        <p:txBody>
          <a:bodyPr lIns="0" tIns="0" rIns="0" bIns="0" rtlCol="0" anchor="t">
            <a:spAutoFit/>
          </a:bodyPr>
          <a:lstStyle/>
          <a:p>
            <a:pPr algn="l">
              <a:lnSpc>
                <a:spcPts val="7680"/>
              </a:lnSpc>
            </a:pPr>
            <a:r>
              <a:rPr lang="en-US" sz="8000" spc="-656" dirty="0">
                <a:solidFill>
                  <a:srgbClr val="494949"/>
                </a:solidFill>
                <a:latin typeface="Amasis MT Pro Light" panose="02040304050005020304" pitchFamily="18" charset="0"/>
              </a:rPr>
              <a:t>02.</a:t>
            </a:r>
          </a:p>
        </p:txBody>
      </p:sp>
      <p:sp>
        <p:nvSpPr>
          <p:cNvPr id="17" name="TextBox 17"/>
          <p:cNvSpPr txBox="1"/>
          <p:nvPr/>
        </p:nvSpPr>
        <p:spPr>
          <a:xfrm>
            <a:off x="1905000" y="647700"/>
            <a:ext cx="13258800" cy="8864093"/>
          </a:xfrm>
          <a:prstGeom prst="rect">
            <a:avLst/>
          </a:prstGeom>
        </p:spPr>
        <p:txBody>
          <a:bodyPr wrap="square" lIns="0" tIns="0" rIns="0" bIns="0" rtlCol="0" anchor="t">
            <a:spAutoFit/>
          </a:bodyPr>
          <a:lstStyle/>
          <a:p>
            <a:pPr marL="0" lvl="0" indent="0" algn="just">
              <a:lnSpc>
                <a:spcPts val="1890"/>
              </a:lnSpc>
              <a:spcBef>
                <a:spcPct val="0"/>
              </a:spcBef>
            </a:pPr>
            <a:endParaRPr lang="en-US" sz="2800" b="1" u="sng" spc="22" dirty="0">
              <a:solidFill>
                <a:srgbClr val="009900"/>
              </a:solidFill>
              <a:latin typeface="Amasis MT Pro Light" panose="02040304050005020304" pitchFamily="18" charset="0"/>
            </a:endParaRPr>
          </a:p>
          <a:p>
            <a:pPr marL="0" lvl="0" indent="0" algn="just">
              <a:lnSpc>
                <a:spcPts val="1890"/>
              </a:lnSpc>
              <a:spcBef>
                <a:spcPct val="0"/>
              </a:spcBef>
            </a:pPr>
            <a:r>
              <a:rPr lang="en-US" sz="2800" b="1" u="sng" spc="22" dirty="0">
                <a:solidFill>
                  <a:srgbClr val="009900"/>
                </a:solidFill>
                <a:latin typeface="Amasis MT Pro Light" panose="02040304050005020304" pitchFamily="18" charset="0"/>
              </a:rPr>
              <a:t>ALVEARI</a:t>
            </a:r>
          </a:p>
          <a:p>
            <a:pPr marL="0" lvl="0" indent="0" algn="just">
              <a:lnSpc>
                <a:spcPts val="1890"/>
              </a:lnSpc>
              <a:spcBef>
                <a:spcPct val="0"/>
              </a:spcBef>
            </a:pPr>
            <a:endParaRPr lang="en-US" sz="2800" u="none" spc="22" dirty="0">
              <a:solidFill>
                <a:srgbClr val="494949"/>
              </a:solidFill>
              <a:latin typeface="Amasis MT Pro Light" panose="02040304050005020304" pitchFamily="18" charset="0"/>
            </a:endParaRPr>
          </a:p>
          <a:p>
            <a:pPr marL="342900" lvl="0" indent="-342900" algn="just">
              <a:lnSpc>
                <a:spcPct val="106000"/>
              </a:lnSpc>
              <a:buFont typeface="Sitka Banner" panose="02000505000000020004" pitchFamily="2" charset="0"/>
              <a:buChar char="•"/>
            </a:pPr>
            <a:r>
              <a:rPr lang="it-IT" sz="1800"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Laboratorio scientifico: «</a:t>
            </a:r>
            <a:r>
              <a:rPr lang="it-IT" sz="1800" i="1"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Api operose: il favo</a:t>
            </a:r>
            <a:r>
              <a:rPr lang="it-IT" i="1" dirty="0">
                <a:solidFill>
                  <a:srgbClr val="009900"/>
                </a:solidFill>
                <a:latin typeface="Amasis MT Pro Light" panose="02040304050005020304" pitchFamily="18" charset="0"/>
                <a:ea typeface="Calibri" panose="020F0502020204030204" pitchFamily="34" charset="0"/>
                <a:cs typeface="Times New Roman" panose="02020603050405020304" pitchFamily="18" charset="0"/>
              </a:rPr>
              <a:t>». </a:t>
            </a:r>
            <a:r>
              <a:rPr lang="it-IT" sz="1800" i="1"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Esperienze di ricerca, profumi, osservazioni, trasformazioni </a:t>
            </a:r>
          </a:p>
          <a:p>
            <a:pPr lvl="0" algn="just">
              <a:lnSpc>
                <a:spcPct val="106000"/>
              </a:lnSpc>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Imparare ad imparare:</a:t>
            </a:r>
            <a:r>
              <a:rPr lang="it-IT" sz="1800" dirty="0">
                <a:solidFill>
                  <a:srgbClr val="2C7E0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Manifesta curiosità e voglia di imparare, interagisce con le cose, l’ambiente e le persone, percependone le reazioni e i cambiamenti. </a:t>
            </a:r>
          </a:p>
          <a:p>
            <a:pPr lvl="0" algn="just">
              <a:lnSpc>
                <a:spcPct val="106000"/>
              </a:lnSpc>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La conoscenza del mondo - Oggetti, fenomeni, viventi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104140" algn="just">
              <a:lnSpc>
                <a:spcPct val="106000"/>
              </a:lnSpc>
            </a:pP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Sitka Banner" panose="02000505000000020004" pitchFamily="2" charset="0"/>
              <a:buChar char="•"/>
            </a:pPr>
            <a:r>
              <a:rPr lang="it-IT" sz="1800"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Laboratorio orto didattico oppure dell’incolto: </a:t>
            </a:r>
            <a:r>
              <a:rPr lang="it-IT" i="1" dirty="0">
                <a:solidFill>
                  <a:srgbClr val="009900"/>
                </a:solidFill>
                <a:latin typeface="Amasis MT Pro Light" panose="02040304050005020304" pitchFamily="18" charset="0"/>
                <a:ea typeface="Calibri" panose="020F0502020204030204" pitchFamily="34" charset="0"/>
                <a:cs typeface="Times New Roman" panose="02020603050405020304" pitchFamily="18" charset="0"/>
              </a:rPr>
              <a:t>«</a:t>
            </a:r>
            <a:r>
              <a:rPr lang="it-IT" sz="1800" i="1"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Insetti e altri amici”» L’ecosistema di animali: api, formiche, lombrichi e…come si chiama? </a:t>
            </a:r>
          </a:p>
          <a:p>
            <a:pPr lvl="0" algn="just">
              <a:lnSpc>
                <a:spcPct val="106000"/>
              </a:lnSpc>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Imparare ad imparare:</a:t>
            </a:r>
            <a:r>
              <a:rPr lang="it-IT" sz="1800" dirty="0">
                <a:solidFill>
                  <a:srgbClr val="2C7E0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Manifesta curiosità e voglia di imparare, interagisce con le cose, l’ambiente e le persone, percependone le reazioni e i cambiamenti. </a:t>
            </a:r>
          </a:p>
          <a:p>
            <a:pPr lvl="0" algn="just">
              <a:lnSpc>
                <a:spcPct val="106000"/>
              </a:lnSpc>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La conoscenza del mondo - Oggetti, fenomeni, viventi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104140" algn="just">
              <a:lnSpc>
                <a:spcPct val="106000"/>
              </a:lnSpc>
            </a:pP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Sitka Banner" panose="02000505000000020004" pitchFamily="2" charset="0"/>
              <a:buChar char="•"/>
            </a:pPr>
            <a:r>
              <a:rPr lang="it-IT" sz="1800"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Laboratorio logico-matematico: </a:t>
            </a:r>
            <a:r>
              <a:rPr lang="it-IT" i="1" dirty="0">
                <a:solidFill>
                  <a:srgbClr val="009900"/>
                </a:solidFill>
                <a:latin typeface="Amasis MT Pro Light" panose="02040304050005020304" pitchFamily="18" charset="0"/>
                <a:ea typeface="Calibri" panose="020F0502020204030204" pitchFamily="34" charset="0"/>
                <a:cs typeface="Times New Roman" panose="02020603050405020304" pitchFamily="18" charset="0"/>
              </a:rPr>
              <a:t>«</a:t>
            </a:r>
            <a:r>
              <a:rPr lang="it-IT" sz="1800" i="1" dirty="0" err="1">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Tangram</a:t>
            </a:r>
            <a:r>
              <a:rPr lang="it-IT" i="1" dirty="0">
                <a:solidFill>
                  <a:srgbClr val="009900"/>
                </a:solidFill>
                <a:latin typeface="Amasis MT Pro Light" panose="02040304050005020304" pitchFamily="18" charset="0"/>
                <a:ea typeface="Calibri" panose="020F0502020204030204" pitchFamily="34" charset="0"/>
                <a:cs typeface="Times New Roman" panose="02020603050405020304" pitchFamily="18" charset="0"/>
              </a:rPr>
              <a:t>»</a:t>
            </a:r>
            <a:r>
              <a:rPr lang="it-IT" sz="1800" i="1"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 Giochi con forme, numeri e spazio</a:t>
            </a:r>
            <a:r>
              <a:rPr lang="it-IT" sz="1800"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 </a:t>
            </a:r>
          </a:p>
          <a:p>
            <a:pPr lvl="0" algn="just">
              <a:lnSpc>
                <a:spcPct val="106000"/>
              </a:lnSpc>
            </a:pPr>
            <a:r>
              <a:rPr lang="it-IT" sz="1800" dirty="0">
                <a:solidFill>
                  <a:srgbClr val="2C7E00"/>
                </a:solidFill>
                <a:effectLst/>
                <a:latin typeface="Amasis MT Pro Light" panose="02040304050005020304" pitchFamily="18" charset="0"/>
                <a:ea typeface="Calibri" panose="020F0502020204030204" pitchFamily="34" charset="0"/>
                <a:cs typeface="Times New Roman" panose="02020603050405020304" pitchFamily="18" charset="0"/>
              </a:rPr>
              <a:t>Competenza matematico-scientifica e tecnologica: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Dimostra prime abilità di tipo logico, inizia ad interiorizzare le coordinate spazio-temporali e ad orientarsi nel mondo dei simboli, delle rappresentazioni, dei media, delle tecnologie.</a:t>
            </a:r>
          </a:p>
          <a:p>
            <a:pPr lvl="0" algn="just">
              <a:lnSpc>
                <a:spcPct val="106000"/>
              </a:lnSpc>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La conoscenza del mondo - Numero e spazio</a:t>
            </a:r>
          </a:p>
          <a:p>
            <a:pPr marL="104140" algn="just">
              <a:lnSpc>
                <a:spcPct val="106000"/>
              </a:lnSpc>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Sitka Banner" panose="02000505000000020004" pitchFamily="2" charset="0"/>
              <a:buChar char="•"/>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Laboratorio musicale: </a:t>
            </a:r>
            <a:r>
              <a:rPr lang="it-IT" sz="1800"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a:t>
            </a:r>
            <a:r>
              <a:rPr lang="it-IT" sz="1800" i="1"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Il ronzio</a:t>
            </a:r>
            <a:r>
              <a:rPr lang="it-IT" i="1" dirty="0">
                <a:solidFill>
                  <a:srgbClr val="009900"/>
                </a:solidFill>
                <a:latin typeface="Amasis MT Pro Light" panose="02040304050005020304" pitchFamily="18" charset="0"/>
                <a:ea typeface="Calibri" panose="020F0502020204030204" pitchFamily="34" charset="0"/>
                <a:cs typeface="Times New Roman" panose="02020603050405020304" pitchFamily="18" charset="0"/>
              </a:rPr>
              <a:t>»</a:t>
            </a:r>
            <a:r>
              <a:rPr lang="it-IT" sz="1800" i="1"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 </a:t>
            </a:r>
          </a:p>
          <a:p>
            <a:pPr lvl="0" algn="just">
              <a:lnSpc>
                <a:spcPct val="106000"/>
              </a:lnSpc>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Consapevolezza ed espressione culturale: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Si esprime in modo personale, con creatività e partecipazione, è sensibile alla pluralità delle culture, lingue ed esperienze.</a:t>
            </a:r>
          </a:p>
          <a:p>
            <a:pPr lvl="0" algn="just">
              <a:lnSpc>
                <a:spcPct val="106000"/>
              </a:lnSpc>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Immagini, suoni e colori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104140" algn="just">
              <a:lnSpc>
                <a:spcPct val="106000"/>
              </a:lnSpc>
            </a:pPr>
            <a:r>
              <a:rPr lang="it-IT" sz="1800" i="1"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6000"/>
              </a:lnSpc>
              <a:buFont typeface="Sitka Banner" panose="02000505000000020004" pitchFamily="2" charset="0"/>
              <a:buChar char="•"/>
            </a:pPr>
            <a:r>
              <a:rPr lang="it-IT" sz="1800"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Laboratorio filosofico: «</a:t>
            </a:r>
            <a:r>
              <a:rPr lang="it-IT" sz="1800" i="1" dirty="0">
                <a:solidFill>
                  <a:srgbClr val="009900"/>
                </a:solidFill>
                <a:effectLst/>
                <a:latin typeface="Amasis MT Pro Light" panose="02040304050005020304" pitchFamily="18" charset="0"/>
                <a:ea typeface="Calibri" panose="020F0502020204030204" pitchFamily="34" charset="0"/>
                <a:cs typeface="Times New Roman" panose="02020603050405020304" pitchFamily="18" charset="0"/>
              </a:rPr>
              <a:t>Polis: le virtù e bene collettivo»</a:t>
            </a:r>
          </a:p>
          <a:p>
            <a:pPr lvl="0" algn="just">
              <a:lnSpc>
                <a:spcPct val="106000"/>
              </a:lnSpc>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Comunicazione nella madrelingua:</a:t>
            </a:r>
            <a:r>
              <a:rPr lang="it-IT" sz="1800" i="1"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Sa raccontare, narrare, descrivere situazioni e esperienze vissute, comunica e si esprime con una pluralità di linguaggi, utilizza con sempre maggiore proprietà la lingua italiana.</a:t>
            </a:r>
          </a:p>
          <a:p>
            <a:pPr lvl="0" algn="just">
              <a:lnSpc>
                <a:spcPct val="106000"/>
              </a:lnSpc>
            </a:pPr>
            <a:r>
              <a:rPr lang="it-IT" sz="1800" dirty="0">
                <a:solidFill>
                  <a:srgbClr val="2C7E00"/>
                </a:solidFill>
                <a:effectLst/>
                <a:latin typeface="Amasis MT Pro Light" panose="02040304050005020304" pitchFamily="18" charset="0"/>
                <a:ea typeface="Calibri" panose="020F0502020204030204" pitchFamily="34" charset="0"/>
                <a:cs typeface="Times New Roman" panose="02020603050405020304" pitchFamily="18" charset="0"/>
              </a:rPr>
              <a:t>Spirito di iniziativa e imprenditorialità:</a:t>
            </a:r>
            <a:r>
              <a:rPr lang="it-IT" sz="1800" i="1" dirty="0">
                <a:solidFill>
                  <a:srgbClr val="2C7E0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Coglie diversi punti di vista, riflette e negozia significati, utilizza gli errori come fonte di conoscenza.  </a:t>
            </a:r>
          </a:p>
          <a:p>
            <a:pPr lvl="0" algn="just">
              <a:lnSpc>
                <a:spcPct val="106000"/>
              </a:lnSpc>
            </a:pPr>
            <a:r>
              <a:rPr lang="it-IT" sz="1800" dirty="0">
                <a:solidFill>
                  <a:srgbClr val="2C7E00"/>
                </a:solidFill>
                <a:effectLst/>
                <a:latin typeface="Amasis MT Pro Light" panose="02040304050005020304" pitchFamily="18" charset="0"/>
                <a:ea typeface="Calibri" panose="020F0502020204030204" pitchFamily="34" charset="0"/>
                <a:cs typeface="Times New Roman" panose="02020603050405020304" pitchFamily="18" charset="0"/>
              </a:rPr>
              <a:t>Competenze civiche e sociali:</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 Ha sviluppato l’attitudine a porre e porsi domande di senso su questioni etiche e morali.</a:t>
            </a:r>
          </a:p>
          <a:p>
            <a:pPr lvl="0" algn="just">
              <a:lnSpc>
                <a:spcPct val="106000"/>
              </a:lnSpc>
            </a:pPr>
            <a:r>
              <a:rPr lang="it-IT" sz="1800" dirty="0">
                <a:solidFill>
                  <a:srgbClr val="008000"/>
                </a:solidFill>
                <a:effectLst/>
                <a:latin typeface="Amasis MT Pro Light" panose="02040304050005020304" pitchFamily="18" charset="0"/>
                <a:ea typeface="Calibri" panose="020F0502020204030204" pitchFamily="34" charset="0"/>
                <a:cs typeface="Times New Roman" panose="02020603050405020304" pitchFamily="18" charset="0"/>
              </a:rPr>
              <a:t>Campi d’esperienza prevalenti: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Il sé e l’altro e I discorsi e le parole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ts val="1890"/>
              </a:lnSpc>
              <a:spcBef>
                <a:spcPct val="0"/>
              </a:spcBef>
            </a:pPr>
            <a:endParaRPr lang="en-US" sz="2800" u="none" spc="22" dirty="0">
              <a:solidFill>
                <a:srgbClr val="494949"/>
              </a:solidFill>
              <a:latin typeface="Amasis MT Pro Light" panose="02040304050005020304" pitchFamily="18" charset="0"/>
            </a:endParaRPr>
          </a:p>
        </p:txBody>
      </p:sp>
    </p:spTree>
    <p:extLst>
      <p:ext uri="{BB962C8B-B14F-4D97-AF65-F5344CB8AC3E}">
        <p14:creationId xmlns:p14="http://schemas.microsoft.com/office/powerpoint/2010/main" val="2245452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EDE6"/>
        </a:solidFill>
        <a:effectLst/>
      </p:bgPr>
    </p:bg>
    <p:spTree>
      <p:nvGrpSpPr>
        <p:cNvPr id="1" name=""/>
        <p:cNvGrpSpPr/>
        <p:nvPr/>
      </p:nvGrpSpPr>
      <p:grpSpPr>
        <a:xfrm>
          <a:off x="0" y="0"/>
          <a:ext cx="0" cy="0"/>
          <a:chOff x="0" y="0"/>
          <a:chExt cx="0" cy="0"/>
        </a:xfrm>
      </p:grpSpPr>
      <p:sp>
        <p:nvSpPr>
          <p:cNvPr id="6" name="TextBox 6"/>
          <p:cNvSpPr txBox="1"/>
          <p:nvPr/>
        </p:nvSpPr>
        <p:spPr>
          <a:xfrm>
            <a:off x="7239000" y="641524"/>
            <a:ext cx="10020301" cy="2688447"/>
          </a:xfrm>
          <a:prstGeom prst="rect">
            <a:avLst/>
          </a:prstGeom>
        </p:spPr>
        <p:txBody>
          <a:bodyPr lIns="50800" tIns="50800" rIns="50800" bIns="50800" rtlCol="0" anchor="ctr"/>
          <a:lstStyle/>
          <a:p>
            <a:pPr algn="ctr">
              <a:lnSpc>
                <a:spcPts val="1925"/>
              </a:lnSpc>
            </a:pPr>
            <a:endParaRPr/>
          </a:p>
        </p:txBody>
      </p:sp>
      <p:grpSp>
        <p:nvGrpSpPr>
          <p:cNvPr id="11" name="Group 11"/>
          <p:cNvGrpSpPr/>
          <p:nvPr/>
        </p:nvGrpSpPr>
        <p:grpSpPr>
          <a:xfrm>
            <a:off x="2971800" y="464129"/>
            <a:ext cx="14859000" cy="9327571"/>
            <a:chOff x="0" y="0"/>
            <a:chExt cx="2342659" cy="857492"/>
          </a:xfrm>
        </p:grpSpPr>
        <p:sp>
          <p:nvSpPr>
            <p:cNvPr id="12" name="Freeform 12"/>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A6B49C"/>
            </a:solidFill>
          </p:spPr>
          <p:txBody>
            <a:bodyPr/>
            <a:lstStyle/>
            <a:p>
              <a:endParaRPr lang="it-IT"/>
            </a:p>
          </p:txBody>
        </p:sp>
        <p:sp>
          <p:nvSpPr>
            <p:cNvPr id="13" name="TextBox 13"/>
            <p:cNvSpPr txBox="1"/>
            <p:nvPr/>
          </p:nvSpPr>
          <p:spPr>
            <a:xfrm>
              <a:off x="0" y="85725"/>
              <a:ext cx="2342659" cy="771767"/>
            </a:xfrm>
            <a:prstGeom prst="rect">
              <a:avLst/>
            </a:prstGeom>
          </p:spPr>
          <p:txBody>
            <a:bodyPr lIns="50800" tIns="50800" rIns="50800" bIns="50800" rtlCol="0" anchor="ctr"/>
            <a:lstStyle/>
            <a:p>
              <a:pPr algn="ctr">
                <a:lnSpc>
                  <a:spcPts val="1925"/>
                </a:lnSpc>
              </a:pPr>
              <a:endParaRPr/>
            </a:p>
          </p:txBody>
        </p:sp>
      </p:grpSp>
      <p:sp>
        <p:nvSpPr>
          <p:cNvPr id="15" name="TextBox 15"/>
          <p:cNvSpPr txBox="1"/>
          <p:nvPr/>
        </p:nvSpPr>
        <p:spPr>
          <a:xfrm>
            <a:off x="3733800" y="1028700"/>
            <a:ext cx="1578952" cy="1024898"/>
          </a:xfrm>
          <a:prstGeom prst="rect">
            <a:avLst/>
          </a:prstGeom>
        </p:spPr>
        <p:txBody>
          <a:bodyPr lIns="0" tIns="0" rIns="0" bIns="0" rtlCol="0" anchor="t">
            <a:spAutoFit/>
          </a:bodyPr>
          <a:lstStyle/>
          <a:p>
            <a:pPr algn="l">
              <a:lnSpc>
                <a:spcPts val="7680"/>
              </a:lnSpc>
            </a:pPr>
            <a:r>
              <a:rPr lang="en-US" sz="8000" spc="-656" dirty="0">
                <a:solidFill>
                  <a:srgbClr val="494949"/>
                </a:solidFill>
                <a:latin typeface="Amasis MT Pro Light" panose="02040304050005020304" pitchFamily="18" charset="0"/>
              </a:rPr>
              <a:t>03</a:t>
            </a:r>
            <a:r>
              <a:rPr lang="en-US" sz="8000" spc="-656" dirty="0">
                <a:solidFill>
                  <a:srgbClr val="494949"/>
                </a:solidFill>
                <a:latin typeface="Montserrat"/>
              </a:rPr>
              <a:t>.</a:t>
            </a:r>
          </a:p>
        </p:txBody>
      </p:sp>
      <p:sp>
        <p:nvSpPr>
          <p:cNvPr id="19" name="TextBox 17">
            <a:extLst>
              <a:ext uri="{FF2B5EF4-FFF2-40B4-BE49-F238E27FC236}">
                <a16:creationId xmlns:a16="http://schemas.microsoft.com/office/drawing/2014/main" id="{C11ECDA1-1184-BE46-0354-C1366724026B}"/>
              </a:ext>
            </a:extLst>
          </p:cNvPr>
          <p:cNvSpPr txBox="1"/>
          <p:nvPr/>
        </p:nvSpPr>
        <p:spPr>
          <a:xfrm>
            <a:off x="5029200" y="1028700"/>
            <a:ext cx="11734800" cy="6981078"/>
          </a:xfrm>
          <a:prstGeom prst="rect">
            <a:avLst/>
          </a:prstGeom>
        </p:spPr>
        <p:txBody>
          <a:bodyPr wrap="square" lIns="0" tIns="0" rIns="0" bIns="0" rtlCol="0" anchor="t">
            <a:spAutoFit/>
          </a:bodyPr>
          <a:lstStyle/>
          <a:p>
            <a:pPr marL="0" lvl="0" indent="0" algn="just">
              <a:lnSpc>
                <a:spcPts val="1890"/>
              </a:lnSpc>
              <a:spcBef>
                <a:spcPct val="0"/>
              </a:spcBef>
            </a:pPr>
            <a:endParaRPr lang="en-US" sz="2800" spc="22" dirty="0">
              <a:solidFill>
                <a:schemeClr val="bg2"/>
              </a:solidFill>
              <a:latin typeface="Amasis MT Pro Light" panose="02040304050005020304" pitchFamily="18" charset="0"/>
            </a:endParaRPr>
          </a:p>
          <a:p>
            <a:pPr marL="0" lvl="0" indent="0" algn="just">
              <a:lnSpc>
                <a:spcPts val="1890"/>
              </a:lnSpc>
              <a:spcBef>
                <a:spcPct val="0"/>
              </a:spcBef>
            </a:pPr>
            <a:r>
              <a:rPr lang="en-US" sz="2800" b="1" u="sng" spc="22" dirty="0">
                <a:solidFill>
                  <a:schemeClr val="bg2"/>
                </a:solidFill>
                <a:latin typeface="Amasis MT Pro Light" panose="02040304050005020304" pitchFamily="18" charset="0"/>
              </a:rPr>
              <a:t>IMPRONTE</a:t>
            </a:r>
          </a:p>
          <a:p>
            <a:pPr marL="0" lvl="0" indent="0" algn="just">
              <a:lnSpc>
                <a:spcPts val="1890"/>
              </a:lnSpc>
              <a:spcBef>
                <a:spcPct val="0"/>
              </a:spcBef>
            </a:pPr>
            <a:endParaRPr lang="en-US" sz="2800" u="none" spc="22" dirty="0">
              <a:solidFill>
                <a:srgbClr val="494949"/>
              </a:solidFill>
              <a:latin typeface="Amasis MT Pro Light" panose="02040304050005020304" pitchFamily="18" charset="0"/>
            </a:endParaRPr>
          </a:p>
          <a:p>
            <a:pPr marL="342900" lvl="0" indent="-342900" algn="just" fontAlgn="base">
              <a:lnSpc>
                <a:spcPct val="106000"/>
              </a:lnSpc>
              <a:buFont typeface="Sitka Banner" panose="02000505000000020004" pitchFamily="2" charset="0"/>
              <a:buChar char="•"/>
            </a:pPr>
            <a:r>
              <a:rPr lang="it-IT" sz="1800" u="none" strike="noStrike"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Laboratorio scientifico: «I</a:t>
            </a:r>
            <a:r>
              <a:rPr lang="it-IT" sz="1800" i="1" u="none" strike="noStrike"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nvenzioni». </a:t>
            </a:r>
            <a:r>
              <a:rPr lang="it-IT" sz="1800" i="1"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Leonardo e altri geni </a:t>
            </a:r>
            <a:endParaRPr lang="it-IT" sz="1800" u="none" strike="noStrike" dirty="0">
              <a:effectLst/>
              <a:latin typeface="Amasis MT Pro Light" panose="02040304050005020304" pitchFamily="18" charset="0"/>
              <a:ea typeface="Calibri" panose="020F0502020204030204" pitchFamily="34" charset="0"/>
              <a:cs typeface="Times New Roman" panose="02020603050405020304" pitchFamily="18" charset="0"/>
            </a:endParaRPr>
          </a:p>
          <a:p>
            <a:pPr marL="228600" algn="just">
              <a:lnSpc>
                <a:spcPct val="106000"/>
              </a:lnSpc>
            </a:pPr>
            <a:r>
              <a:rPr lang="it-IT" sz="1800" dirty="0">
                <a:solidFill>
                  <a:schemeClr val="bg2">
                    <a:lumMod val="25000"/>
                  </a:schemeClr>
                </a:solidFill>
                <a:effectLst/>
                <a:latin typeface="Amasis MT Pro Light" panose="02040304050005020304" pitchFamily="18" charset="0"/>
                <a:ea typeface="Calibri" panose="020F0502020204030204" pitchFamily="34" charset="0"/>
                <a:cs typeface="Times New Roman" panose="02020603050405020304" pitchFamily="18" charset="0"/>
              </a:rPr>
              <a:t>Imparare ad imparare:</a:t>
            </a:r>
            <a:r>
              <a:rPr lang="it-IT" sz="1800" dirty="0">
                <a:solidFill>
                  <a:srgbClr val="0070C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Manifesta curiosità e voglia di imparare, interagisce con le cose, l’ambiente e le persone, percependone le reazioni e i cambiamenti.</a:t>
            </a:r>
            <a:endParaRPr lang="it-IT" dirty="0">
              <a:latin typeface="Amasis MT Pro Light" panose="02040304050005020304" pitchFamily="18" charset="0"/>
              <a:ea typeface="Calibri" panose="020F0502020204030204" pitchFamily="34" charset="0"/>
              <a:cs typeface="Times New Roman" panose="02020603050405020304" pitchFamily="18" charset="0"/>
            </a:endParaRPr>
          </a:p>
          <a:p>
            <a:pPr marL="228600" algn="just">
              <a:lnSpc>
                <a:spcPct val="106000"/>
              </a:lnSpc>
            </a:pPr>
            <a:r>
              <a:rPr lang="it-IT" sz="1800"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Competenza matematica-scientifica-tecnologica</a:t>
            </a:r>
            <a:r>
              <a:rPr lang="it-IT" sz="1800" dirty="0">
                <a:solidFill>
                  <a:schemeClr val="bg1"/>
                </a:solidFill>
                <a:effectLst/>
                <a:latin typeface="Amasis MT Pro Light" panose="02040304050005020304" pitchFamily="18" charset="0"/>
                <a:ea typeface="Calibri" panose="020F0502020204030204" pitchFamily="34" charset="0"/>
                <a:cs typeface="Times New Roman" panose="02020603050405020304" pitchFamily="18" charset="0"/>
              </a:rPr>
              <a:t>:</a:t>
            </a:r>
            <a:r>
              <a:rPr lang="it-IT" sz="1800" dirty="0">
                <a:solidFill>
                  <a:srgbClr val="006AA7"/>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Dimostra prime abilità di tipo logico, inizia ad interiorizzare le coordinate spazio-temporali e ad orientarsi nel mondo dei simboli, delle rappresentazioni, dei media, delle tecnologie.</a:t>
            </a:r>
          </a:p>
          <a:p>
            <a:pPr marL="228600" algn="just">
              <a:lnSpc>
                <a:spcPct val="106000"/>
              </a:lnSpc>
            </a:pPr>
            <a:r>
              <a:rPr lang="it-IT" sz="1800"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Spirito di iniziativa e imprenditorialità: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Rileva le caratteristiche principali di eventi, oggetti, situazioni, formula ipotesi, ricerca soluzioni a situazioni problematiche di vita. </a:t>
            </a:r>
          </a:p>
          <a:p>
            <a:pPr marL="228600" algn="just">
              <a:lnSpc>
                <a:spcPct val="106000"/>
              </a:lnSpc>
            </a:pPr>
            <a:r>
              <a:rPr lang="it-IT" sz="1800"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La conoscenza del mondo</a:t>
            </a:r>
          </a:p>
          <a:p>
            <a:pPr marL="228600" algn="just">
              <a:lnSpc>
                <a:spcPct val="106000"/>
              </a:lnSpc>
            </a:pPr>
            <a:r>
              <a:rPr lang="it-IT" sz="1800" dirty="0">
                <a:solidFill>
                  <a:srgbClr val="006AA7"/>
                </a:solidFill>
                <a:effectLst/>
                <a:latin typeface="Amasis MT Pro Light" panose="02040304050005020304" pitchFamily="18" charset="0"/>
                <a:ea typeface="Calibri" panose="020F0502020204030204" pitchFamily="34" charset="0"/>
                <a:cs typeface="Times New Roman" panose="02020603050405020304" pitchFamily="18" charset="0"/>
              </a:rPr>
              <a:t> </a:t>
            </a:r>
            <a:endParaRPr lang="it-IT" sz="1800" dirty="0">
              <a:effectLst/>
              <a:latin typeface="Amasis MT Pro Light" panose="02040304050005020304" pitchFamily="18" charset="0"/>
              <a:ea typeface="Calibri" panose="020F0502020204030204" pitchFamily="34" charset="0"/>
              <a:cs typeface="Times New Roman" panose="02020603050405020304" pitchFamily="18" charset="0"/>
            </a:endParaRPr>
          </a:p>
          <a:p>
            <a:pPr marL="285750" lvl="0" indent="-285750" algn="just" fontAlgn="base">
              <a:lnSpc>
                <a:spcPct val="106000"/>
              </a:lnSpc>
              <a:buClr>
                <a:schemeClr val="bg2"/>
              </a:buClr>
              <a:buFont typeface="Arial" panose="020B0604020202020204" pitchFamily="34" charset="0"/>
              <a:buChar char="•"/>
            </a:pPr>
            <a:r>
              <a:rPr lang="it-IT" sz="1800" u="none" strike="noStrike"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Laboratorio motorio o storico/geografico: </a:t>
            </a:r>
            <a:r>
              <a:rPr lang="it-IT" i="1" dirty="0">
                <a:solidFill>
                  <a:schemeClr val="bg2"/>
                </a:solidFill>
                <a:latin typeface="Amasis MT Pro Light" panose="02040304050005020304" pitchFamily="18" charset="0"/>
                <a:ea typeface="Calibri" panose="020F0502020204030204" pitchFamily="34" charset="0"/>
                <a:cs typeface="Times New Roman" panose="02020603050405020304" pitchFamily="18" charset="0"/>
              </a:rPr>
              <a:t>«</a:t>
            </a:r>
            <a:r>
              <a:rPr lang="it-IT" sz="1800" i="1" u="none" strike="noStrike"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Storie di viaggiatori ed esploratori</a:t>
            </a:r>
            <a:r>
              <a:rPr lang="it-IT" i="1" dirty="0">
                <a:solidFill>
                  <a:schemeClr val="bg2"/>
                </a:solidFill>
                <a:latin typeface="Amasis MT Pro Light" panose="02040304050005020304" pitchFamily="18" charset="0"/>
                <a:ea typeface="Calibri" panose="020F0502020204030204" pitchFamily="34" charset="0"/>
                <a:cs typeface="Times New Roman" panose="02020603050405020304" pitchFamily="18" charset="0"/>
              </a:rPr>
              <a:t>»</a:t>
            </a:r>
            <a:r>
              <a:rPr lang="it-IT" sz="1800" i="1" u="none" strike="noStrike"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i="1"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Marco Polo &amp; C. </a:t>
            </a:r>
            <a:endParaRPr lang="it-IT" sz="1800" u="none" strike="noStrike" dirty="0">
              <a:effectLst/>
              <a:latin typeface="Amasis MT Pro Light" panose="02040304050005020304" pitchFamily="18" charset="0"/>
              <a:ea typeface="Calibri" panose="020F0502020204030204" pitchFamily="34" charset="0"/>
              <a:cs typeface="Times New Roman" panose="02020603050405020304" pitchFamily="18" charset="0"/>
            </a:endParaRPr>
          </a:p>
          <a:p>
            <a:pPr marL="228600" algn="just">
              <a:lnSpc>
                <a:spcPct val="106000"/>
              </a:lnSpc>
            </a:pPr>
            <a:r>
              <a:rPr lang="it-IT" sz="1800"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Imparare ad imparare: </a:t>
            </a:r>
            <a:r>
              <a:rPr lang="it-IT" sz="1800" dirty="0">
                <a:solidFill>
                  <a:srgbClr val="000000"/>
                </a:solidFill>
                <a:effectLst/>
                <a:latin typeface="Amasis MT Pro Light" panose="02040304050005020304" pitchFamily="18" charset="0"/>
                <a:ea typeface="Times New Roman" panose="02020603050405020304" pitchFamily="18" charset="0"/>
                <a:cs typeface="Times New Roman" panose="02020603050405020304" pitchFamily="18" charset="0"/>
              </a:rPr>
              <a:t>Ha un positivo rapporto con la propria corporeità, ha maturato una sufficiente fiducia in sé, è progressivamente consapevole delle proprie risorse e dei propri limiti, quando occorre sa chiedere aiuto.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Manifesta curiosità e voglia di imparare, interagisce con le cose, l’ambiente e le persone, percependone le reazioni e i cambiamenti</a:t>
            </a:r>
          </a:p>
          <a:p>
            <a:pPr marL="228600" algn="just">
              <a:lnSpc>
                <a:spcPct val="106000"/>
              </a:lnSpc>
            </a:pPr>
            <a:r>
              <a:rPr lang="it-IT" sz="1800"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Comunicazione nella madrelingua:</a:t>
            </a:r>
            <a:r>
              <a:rPr lang="it-IT" sz="1800" dirty="0">
                <a:solidFill>
                  <a:srgbClr val="0070C0"/>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Sa raccontare, narrare, descrivere situazioni e esperienze vissute, comunica e si esprime con una pluralità di linguaggi, utilizza con sempre maggiore proprietà la lingua italiana.</a:t>
            </a:r>
          </a:p>
          <a:p>
            <a:pPr marL="228600" algn="just">
              <a:lnSpc>
                <a:spcPct val="106000"/>
              </a:lnSpc>
            </a:pPr>
            <a:r>
              <a:rPr lang="it-IT" sz="1800"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a:t>
            </a:r>
            <a:r>
              <a:rPr lang="it-IT" sz="1800" dirty="0">
                <a:solidFill>
                  <a:srgbClr val="006AA7"/>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Il corpo e il movimento e La conoscenza del mondo</a:t>
            </a:r>
          </a:p>
          <a:p>
            <a:pPr marL="228600" algn="just">
              <a:lnSpc>
                <a:spcPct val="106000"/>
              </a:lnSpc>
            </a:pPr>
            <a:r>
              <a:rPr lang="it-IT" sz="1800" dirty="0">
                <a:solidFill>
                  <a:srgbClr val="0070C0"/>
                </a:solidFill>
                <a:effectLst/>
                <a:latin typeface="Amasis MT Pro Light" panose="02040304050005020304" pitchFamily="18" charset="0"/>
                <a:ea typeface="Calibri" panose="020F0502020204030204" pitchFamily="34" charset="0"/>
                <a:cs typeface="Times New Roman" panose="02020603050405020304" pitchFamily="18" charset="0"/>
              </a:rPr>
              <a:t> </a:t>
            </a:r>
            <a:endParaRPr lang="it-IT" sz="1800" dirty="0">
              <a:effectLst/>
              <a:latin typeface="Amasis MT Pro Light" panose="02040304050005020304" pitchFamily="18" charset="0"/>
              <a:ea typeface="Calibri" panose="020F0502020204030204" pitchFamily="34" charset="0"/>
              <a:cs typeface="Times New Roman" panose="02020603050405020304" pitchFamily="18" charset="0"/>
            </a:endParaRPr>
          </a:p>
          <a:p>
            <a:pPr marL="285750" lvl="0" indent="-285750" algn="just" fontAlgn="base">
              <a:lnSpc>
                <a:spcPct val="106000"/>
              </a:lnSpc>
              <a:buFont typeface="Arial" panose="020B0604020202020204" pitchFamily="34" charset="0"/>
              <a:buChar char="•"/>
            </a:pPr>
            <a:r>
              <a:rPr lang="it-IT" sz="1800" u="none" strike="noStrike"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Laboratorio creativo “Mani, tela e fantasia”. </a:t>
            </a:r>
            <a:r>
              <a:rPr lang="it-IT" sz="1800" i="1" u="none" strike="noStrike" dirty="0">
                <a:effectLst/>
                <a:latin typeface="Amasis MT Pro Light" panose="02040304050005020304" pitchFamily="18" charset="0"/>
                <a:ea typeface="Calibri" panose="020F0502020204030204" pitchFamily="34" charset="0"/>
                <a:cs typeface="Times New Roman" panose="02020603050405020304" pitchFamily="18" charset="0"/>
              </a:rPr>
              <a:t>Libere impressioni (impressionisti) e libere espressioni </a:t>
            </a:r>
            <a:endParaRPr lang="it-IT" sz="1800" u="none" strike="noStrike" dirty="0">
              <a:effectLst/>
              <a:latin typeface="Amasis MT Pro Light" panose="02040304050005020304" pitchFamily="18" charset="0"/>
              <a:ea typeface="Calibri" panose="020F0502020204030204" pitchFamily="34" charset="0"/>
              <a:cs typeface="Times New Roman" panose="02020603050405020304" pitchFamily="18" charset="0"/>
            </a:endParaRPr>
          </a:p>
          <a:p>
            <a:pPr marL="228600" algn="just">
              <a:lnSpc>
                <a:spcPct val="106000"/>
              </a:lnSpc>
              <a:spcAft>
                <a:spcPts val="800"/>
              </a:spcAft>
            </a:pPr>
            <a:r>
              <a:rPr lang="it-IT" sz="1800"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Consapevolezza ed espressione culturale:</a:t>
            </a:r>
            <a:r>
              <a:rPr lang="it-IT" sz="1800" b="1"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Si esprime in modo personale, con creatività e partecipazione, è sensibile alla pluralità delle culture, lingue ed esperienze.</a:t>
            </a:r>
          </a:p>
          <a:p>
            <a:pPr marL="228600" algn="just">
              <a:lnSpc>
                <a:spcPct val="106000"/>
              </a:lnSpc>
              <a:spcAft>
                <a:spcPts val="800"/>
              </a:spcAft>
            </a:pPr>
            <a:r>
              <a:rPr lang="it-IT" sz="1800" dirty="0">
                <a:solidFill>
                  <a:schemeClr val="bg2"/>
                </a:solidFill>
                <a:effectLst/>
                <a:latin typeface="Amasis MT Pro Light" panose="02040304050005020304" pitchFamily="18" charset="0"/>
                <a:ea typeface="Calibri" panose="020F0502020204030204" pitchFamily="34" charset="0"/>
                <a:cs typeface="Times New Roman" panose="02020603050405020304" pitchFamily="18" charset="0"/>
              </a:rPr>
              <a:t>Campo d’esperienza prevalente: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Immagini, suoni e colori </a:t>
            </a:r>
            <a:endParaRPr lang="en-US" sz="2800" u="none" spc="22" dirty="0">
              <a:solidFill>
                <a:srgbClr val="494949"/>
              </a:solidFill>
              <a:latin typeface="Amasis MT Pro Light" panose="02040304050005020304" pitchFamily="18" charset="0"/>
            </a:endParaRPr>
          </a:p>
        </p:txBody>
      </p:sp>
    </p:spTree>
    <p:extLst>
      <p:ext uri="{BB962C8B-B14F-4D97-AF65-F5344CB8AC3E}">
        <p14:creationId xmlns:p14="http://schemas.microsoft.com/office/powerpoint/2010/main" val="1788850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Il video &quot;Il sorriso dei bambini&quot; - Società Italiana di Pediatria">
            <a:extLst>
              <a:ext uri="{FF2B5EF4-FFF2-40B4-BE49-F238E27FC236}">
                <a16:creationId xmlns:a16="http://schemas.microsoft.com/office/drawing/2014/main" id="{5E1E33EF-CCE9-3F8F-A667-C3215F630F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041"/>
          <a:stretch/>
        </p:blipFill>
        <p:spPr bwMode="auto">
          <a:xfrm>
            <a:off x="1" y="10"/>
            <a:ext cx="14504463" cy="10286990"/>
          </a:xfrm>
          <a:prstGeom prst="rect">
            <a:avLst/>
          </a:prstGeom>
          <a:noFill/>
          <a:extLst>
            <a:ext uri="{909E8E84-426E-40DD-AFC4-6F175D3DCCD1}">
              <a14:hiddenFill xmlns:a14="http://schemas.microsoft.com/office/drawing/2010/main">
                <a:solidFill>
                  <a:srgbClr val="FFFFFF"/>
                </a:solidFill>
              </a14:hiddenFill>
            </a:ext>
          </a:extLst>
        </p:spPr>
      </p:pic>
      <p:sp>
        <p:nvSpPr>
          <p:cNvPr id="5129" name="Rectangle 51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8"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3"/>
          <p:cNvSpPr txBox="1"/>
          <p:nvPr/>
        </p:nvSpPr>
        <p:spPr>
          <a:xfrm>
            <a:off x="11297415" y="547687"/>
            <a:ext cx="5733283" cy="284986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6000" spc="-399" dirty="0">
                <a:latin typeface="Amasis MT Pro Light" panose="02040304050005020304" pitchFamily="18" charset="0"/>
                <a:ea typeface="+mj-ea"/>
                <a:cs typeface="+mj-cs"/>
              </a:rPr>
              <a:t>La </a:t>
            </a:r>
            <a:r>
              <a:rPr lang="en-US" sz="6000" spc="-399" dirty="0" err="1">
                <a:latin typeface="Amasis MT Pro Light" panose="02040304050005020304" pitchFamily="18" charset="0"/>
                <a:ea typeface="+mj-ea"/>
                <a:cs typeface="+mj-cs"/>
              </a:rPr>
              <a:t>scelta</a:t>
            </a:r>
            <a:r>
              <a:rPr lang="en-US" sz="6000" spc="-399" dirty="0">
                <a:latin typeface="Amasis MT Pro Light" panose="02040304050005020304" pitchFamily="18" charset="0"/>
                <a:ea typeface="+mj-ea"/>
                <a:cs typeface="+mj-cs"/>
              </a:rPr>
              <a:t> di un </a:t>
            </a:r>
            <a:r>
              <a:rPr lang="en-US" sz="6000" spc="-399" dirty="0" err="1">
                <a:latin typeface="Amasis MT Pro Light" panose="02040304050005020304" pitchFamily="18" charset="0"/>
                <a:ea typeface="+mj-ea"/>
                <a:cs typeface="+mj-cs"/>
              </a:rPr>
              <a:t>progetto</a:t>
            </a:r>
            <a:r>
              <a:rPr lang="en-US" sz="6000" spc="-399" dirty="0">
                <a:latin typeface="Amasis MT Pro Light" panose="02040304050005020304" pitchFamily="18" charset="0"/>
                <a:ea typeface="+mj-ea"/>
                <a:cs typeface="+mj-cs"/>
              </a:rPr>
              <a:t> </a:t>
            </a:r>
            <a:r>
              <a:rPr lang="en-US" sz="6000" spc="-399" dirty="0" err="1">
                <a:latin typeface="Amasis MT Pro Light" panose="02040304050005020304" pitchFamily="18" charset="0"/>
                <a:ea typeface="+mj-ea"/>
                <a:cs typeface="+mj-cs"/>
              </a:rPr>
              <a:t>sulla</a:t>
            </a:r>
            <a:r>
              <a:rPr lang="en-US" sz="6000" spc="-399" dirty="0">
                <a:latin typeface="Amasis MT Pro Light" panose="02040304050005020304" pitchFamily="18" charset="0"/>
                <a:ea typeface="+mj-ea"/>
                <a:cs typeface="+mj-cs"/>
              </a:rPr>
              <a:t> </a:t>
            </a:r>
            <a:r>
              <a:rPr lang="en-US" sz="6000" spc="-399" dirty="0" err="1">
                <a:latin typeface="Amasis MT Pro Light" panose="02040304050005020304" pitchFamily="18" charset="0"/>
                <a:ea typeface="+mj-ea"/>
                <a:cs typeface="+mj-cs"/>
              </a:rPr>
              <a:t>felicità</a:t>
            </a:r>
            <a:endParaRPr lang="en-US" sz="6000" spc="-399" dirty="0">
              <a:latin typeface="Amasis MT Pro Light" panose="02040304050005020304" pitchFamily="18" charset="0"/>
              <a:ea typeface="+mj-ea"/>
              <a:cs typeface="+mj-cs"/>
            </a:endParaRPr>
          </a:p>
        </p:txBody>
      </p:sp>
      <p:sp>
        <p:nvSpPr>
          <p:cNvPr id="4" name="TextBox 4"/>
          <p:cNvSpPr txBox="1"/>
          <p:nvPr/>
        </p:nvSpPr>
        <p:spPr>
          <a:xfrm>
            <a:off x="10744201" y="3651301"/>
            <a:ext cx="7391400" cy="5987999"/>
          </a:xfrm>
          <a:prstGeom prst="rect">
            <a:avLst/>
          </a:prstGeom>
        </p:spPr>
        <p:txBody>
          <a:bodyPr vert="horz" lIns="91440" tIns="45720" rIns="91440" bIns="45720" rtlCol="0">
            <a:noAutofit/>
          </a:bodyPr>
          <a:lstStyle/>
          <a:p>
            <a:pPr algn="just">
              <a:lnSpc>
                <a:spcPct val="90000"/>
              </a:lnSpc>
              <a:spcBef>
                <a:spcPct val="0"/>
              </a:spcBef>
              <a:spcAft>
                <a:spcPts val="600"/>
              </a:spcAft>
            </a:pPr>
            <a:r>
              <a:rPr lang="en-US" sz="2400" spc="-25" dirty="0" err="1">
                <a:latin typeface="Amasis MT Pro Light" panose="02040304050005020304" pitchFamily="18" charset="0"/>
              </a:rPr>
              <a:t>Siamo</a:t>
            </a:r>
            <a:r>
              <a:rPr lang="en-US" sz="2400" spc="-25" dirty="0">
                <a:latin typeface="Amasis MT Pro Light" panose="02040304050005020304" pitchFamily="18" charset="0"/>
              </a:rPr>
              <a:t> </a:t>
            </a:r>
            <a:r>
              <a:rPr lang="en-US" sz="2400" spc="-25" dirty="0" err="1">
                <a:latin typeface="Amasis MT Pro Light" panose="02040304050005020304" pitchFamily="18" charset="0"/>
              </a:rPr>
              <a:t>partiti</a:t>
            </a:r>
            <a:r>
              <a:rPr lang="en-US" sz="2400" spc="-25" dirty="0">
                <a:latin typeface="Amasis MT Pro Light" panose="02040304050005020304" pitchFamily="18" charset="0"/>
              </a:rPr>
              <a:t> da </a:t>
            </a:r>
            <a:r>
              <a:rPr lang="en-US" sz="2400" spc="-25" dirty="0" err="1">
                <a:latin typeface="Amasis MT Pro Light" panose="02040304050005020304" pitchFamily="18" charset="0"/>
              </a:rPr>
              <a:t>una</a:t>
            </a:r>
            <a:r>
              <a:rPr lang="en-US" sz="2400" spc="-25" dirty="0">
                <a:latin typeface="Amasis MT Pro Light" panose="02040304050005020304" pitchFamily="18" charset="0"/>
              </a:rPr>
              <a:t> semplice </a:t>
            </a:r>
            <a:r>
              <a:rPr lang="en-US" sz="2400" spc="-25" dirty="0" err="1">
                <a:latin typeface="Amasis MT Pro Light" panose="02040304050005020304" pitchFamily="18" charset="0"/>
              </a:rPr>
              <a:t>domanda</a:t>
            </a:r>
            <a:r>
              <a:rPr lang="en-US" sz="2400" spc="-25" dirty="0">
                <a:latin typeface="Amasis MT Pro Light" panose="02040304050005020304" pitchFamily="18" charset="0"/>
              </a:rPr>
              <a:t>…</a:t>
            </a:r>
            <a:r>
              <a:rPr lang="en-US" sz="2400" spc="-25" dirty="0" err="1">
                <a:latin typeface="Amasis MT Pro Light" panose="02040304050005020304" pitchFamily="18" charset="0"/>
              </a:rPr>
              <a:t>si</a:t>
            </a:r>
            <a:r>
              <a:rPr lang="en-US" sz="2400" spc="-25" dirty="0">
                <a:latin typeface="Amasis MT Pro Light" panose="02040304050005020304" pitchFamily="18" charset="0"/>
              </a:rPr>
              <a:t> </a:t>
            </a:r>
            <a:r>
              <a:rPr lang="en-US" sz="2400" spc="-25" dirty="0" err="1">
                <a:latin typeface="Amasis MT Pro Light" panose="02040304050005020304" pitchFamily="18" charset="0"/>
              </a:rPr>
              <a:t>può</a:t>
            </a:r>
            <a:r>
              <a:rPr lang="en-US" sz="2400" spc="-25" dirty="0">
                <a:latin typeface="Amasis MT Pro Light" panose="02040304050005020304" pitchFamily="18" charset="0"/>
              </a:rPr>
              <a:t> </a:t>
            </a:r>
            <a:r>
              <a:rPr lang="en-US" sz="2400" spc="-25" dirty="0" err="1">
                <a:latin typeface="Amasis MT Pro Light" panose="02040304050005020304" pitchFamily="18" charset="0"/>
              </a:rPr>
              <a:t>insegnare</a:t>
            </a:r>
            <a:r>
              <a:rPr lang="en-US" sz="2400" spc="-25" dirty="0">
                <a:latin typeface="Amasis MT Pro Light" panose="02040304050005020304" pitchFamily="18" charset="0"/>
              </a:rPr>
              <a:t> la </a:t>
            </a:r>
            <a:r>
              <a:rPr lang="en-US" sz="2400" spc="-25" dirty="0" err="1">
                <a:latin typeface="Amasis MT Pro Light" panose="02040304050005020304" pitchFamily="18" charset="0"/>
              </a:rPr>
              <a:t>felicità</a:t>
            </a:r>
            <a:r>
              <a:rPr lang="en-US" sz="2400" spc="-25" dirty="0">
                <a:latin typeface="Amasis MT Pro Light" panose="02040304050005020304" pitchFamily="18" charset="0"/>
              </a:rPr>
              <a:t>? la </a:t>
            </a:r>
            <a:r>
              <a:rPr lang="en-US" sz="2400" spc="-25" dirty="0" err="1">
                <a:latin typeface="Amasis MT Pro Light" panose="02040304050005020304" pitchFamily="18" charset="0"/>
              </a:rPr>
              <a:t>risposta</a:t>
            </a:r>
            <a:r>
              <a:rPr lang="en-US" sz="2400" spc="-25" dirty="0">
                <a:latin typeface="Amasis MT Pro Light" panose="02040304050005020304" pitchFamily="18" charset="0"/>
              </a:rPr>
              <a:t> è NO</a:t>
            </a:r>
          </a:p>
          <a:p>
            <a:pPr algn="just">
              <a:lnSpc>
                <a:spcPct val="90000"/>
              </a:lnSpc>
              <a:spcBef>
                <a:spcPct val="0"/>
              </a:spcBef>
              <a:spcAft>
                <a:spcPts val="600"/>
              </a:spcAft>
            </a:pPr>
            <a:r>
              <a:rPr lang="en-US" sz="2400" spc="-25" dirty="0">
                <a:latin typeface="Amasis MT Pro Light" panose="02040304050005020304" pitchFamily="18" charset="0"/>
              </a:rPr>
              <a:t>Il </a:t>
            </a:r>
            <a:r>
              <a:rPr lang="en-US" sz="2400" spc="-25" dirty="0" err="1">
                <a:latin typeface="Amasis MT Pro Light" panose="02040304050005020304" pitchFamily="18" charset="0"/>
              </a:rPr>
              <a:t>progetto</a:t>
            </a:r>
            <a:r>
              <a:rPr lang="en-US" sz="2400" spc="-25" dirty="0">
                <a:latin typeface="Amasis MT Pro Light" panose="02040304050005020304" pitchFamily="18" charset="0"/>
              </a:rPr>
              <a:t> non ha la </a:t>
            </a:r>
            <a:r>
              <a:rPr lang="en-US" sz="2400" spc="-25" dirty="0" err="1">
                <a:latin typeface="Amasis MT Pro Light" panose="02040304050005020304" pitchFamily="18" charset="0"/>
              </a:rPr>
              <a:t>pretesa</a:t>
            </a:r>
            <a:r>
              <a:rPr lang="en-US" sz="2400" spc="-25" dirty="0">
                <a:latin typeface="Amasis MT Pro Light" panose="02040304050005020304" pitchFamily="18" charset="0"/>
              </a:rPr>
              <a:t> </a:t>
            </a:r>
          </a:p>
          <a:p>
            <a:pPr indent="-228600" algn="just">
              <a:lnSpc>
                <a:spcPct val="90000"/>
              </a:lnSpc>
              <a:spcBef>
                <a:spcPct val="0"/>
              </a:spcBef>
              <a:spcAft>
                <a:spcPts val="600"/>
              </a:spcAft>
              <a:buSzPct val="80000"/>
              <a:buFont typeface="Arial" panose="020B0604020202020204" pitchFamily="34" charset="0"/>
              <a:buChar char="•"/>
            </a:pPr>
            <a:r>
              <a:rPr lang="en-US" sz="2400" spc="-25" dirty="0">
                <a:latin typeface="Amasis MT Pro Light" panose="02040304050005020304" pitchFamily="18" charset="0"/>
              </a:rPr>
              <a:t>di </a:t>
            </a:r>
            <a:r>
              <a:rPr lang="en-US" sz="2400" spc="-25" dirty="0" err="1">
                <a:latin typeface="Amasis MT Pro Light" panose="02040304050005020304" pitchFamily="18" charset="0"/>
              </a:rPr>
              <a:t>insegnare</a:t>
            </a:r>
            <a:r>
              <a:rPr lang="en-US" sz="2400" spc="-25" dirty="0">
                <a:latin typeface="Amasis MT Pro Light" panose="02040304050005020304" pitchFamily="18" charset="0"/>
              </a:rPr>
              <a:t> la </a:t>
            </a:r>
            <a:r>
              <a:rPr lang="en-US" sz="2400" spc="-25" dirty="0" err="1">
                <a:latin typeface="Amasis MT Pro Light" panose="02040304050005020304" pitchFamily="18" charset="0"/>
              </a:rPr>
              <a:t>felicità</a:t>
            </a:r>
            <a:endParaRPr lang="en-US" sz="2400" spc="-25" dirty="0">
              <a:latin typeface="Amasis MT Pro Light" panose="02040304050005020304" pitchFamily="18" charset="0"/>
            </a:endParaRPr>
          </a:p>
          <a:p>
            <a:pPr indent="-228600" algn="just">
              <a:lnSpc>
                <a:spcPct val="90000"/>
              </a:lnSpc>
              <a:spcBef>
                <a:spcPct val="0"/>
              </a:spcBef>
              <a:spcAft>
                <a:spcPts val="600"/>
              </a:spcAft>
              <a:buSzPct val="80000"/>
              <a:buFont typeface="Arial" panose="020B0604020202020204" pitchFamily="34" charset="0"/>
              <a:buChar char="•"/>
            </a:pPr>
            <a:r>
              <a:rPr lang="en-US" sz="2400" spc="-25" dirty="0">
                <a:latin typeface="Amasis MT Pro Light" panose="02040304050005020304" pitchFamily="18" charset="0"/>
              </a:rPr>
              <a:t>di </a:t>
            </a:r>
            <a:r>
              <a:rPr lang="en-US" sz="2400" spc="-25" dirty="0" err="1">
                <a:latin typeface="Amasis MT Pro Light" panose="02040304050005020304" pitchFamily="18" charset="0"/>
              </a:rPr>
              <a:t>indicare</a:t>
            </a:r>
            <a:r>
              <a:rPr lang="en-US" sz="2400" spc="-25" dirty="0">
                <a:latin typeface="Amasis MT Pro Light" panose="02040304050005020304" pitchFamily="18" charset="0"/>
              </a:rPr>
              <a:t> vie per il </a:t>
            </a:r>
            <a:r>
              <a:rPr lang="en-US" sz="2400" spc="-25" dirty="0" err="1">
                <a:latin typeface="Amasis MT Pro Light" panose="02040304050005020304" pitchFamily="18" charset="0"/>
              </a:rPr>
              <a:t>raggiungimento</a:t>
            </a:r>
            <a:r>
              <a:rPr lang="en-US" sz="2400" spc="-25" dirty="0">
                <a:latin typeface="Amasis MT Pro Light" panose="02040304050005020304" pitchFamily="18" charset="0"/>
              </a:rPr>
              <a:t> </a:t>
            </a:r>
            <a:r>
              <a:rPr lang="en-US" sz="2400" spc="-25" dirty="0" err="1">
                <a:latin typeface="Amasis MT Pro Light" panose="02040304050005020304" pitchFamily="18" charset="0"/>
              </a:rPr>
              <a:t>della</a:t>
            </a:r>
            <a:r>
              <a:rPr lang="en-US" sz="2400" spc="-25" dirty="0">
                <a:latin typeface="Amasis MT Pro Light" panose="02040304050005020304" pitchFamily="18" charset="0"/>
              </a:rPr>
              <a:t> </a:t>
            </a:r>
            <a:r>
              <a:rPr lang="en-US" sz="2400" spc="-25" dirty="0" err="1">
                <a:latin typeface="Amasis MT Pro Light" panose="02040304050005020304" pitchFamily="18" charset="0"/>
              </a:rPr>
              <a:t>felicità</a:t>
            </a:r>
            <a:endParaRPr lang="en-US" sz="2400" spc="-25" dirty="0">
              <a:latin typeface="Amasis MT Pro Light" panose="02040304050005020304" pitchFamily="18" charset="0"/>
            </a:endParaRPr>
          </a:p>
          <a:p>
            <a:pPr indent="-228600" algn="just">
              <a:lnSpc>
                <a:spcPct val="90000"/>
              </a:lnSpc>
              <a:spcBef>
                <a:spcPct val="0"/>
              </a:spcBef>
              <a:spcAft>
                <a:spcPts val="600"/>
              </a:spcAft>
              <a:buSzPct val="80000"/>
              <a:buFont typeface="Arial" panose="020B0604020202020204" pitchFamily="34" charset="0"/>
              <a:buChar char="•"/>
            </a:pPr>
            <a:endParaRPr lang="en-US" sz="2400" spc="-25" dirty="0">
              <a:latin typeface="Amasis MT Pro Light" panose="02040304050005020304" pitchFamily="18" charset="0"/>
            </a:endParaRPr>
          </a:p>
          <a:p>
            <a:pPr algn="just">
              <a:lnSpc>
                <a:spcPct val="90000"/>
              </a:lnSpc>
              <a:spcBef>
                <a:spcPct val="0"/>
              </a:spcBef>
              <a:spcAft>
                <a:spcPts val="600"/>
              </a:spcAft>
            </a:pPr>
            <a:r>
              <a:rPr lang="en-US" sz="2400" spc="-25" dirty="0">
                <a:latin typeface="Amasis MT Pro Light" panose="02040304050005020304" pitchFamily="18" charset="0"/>
              </a:rPr>
              <a:t>La </a:t>
            </a:r>
            <a:r>
              <a:rPr lang="en-US" sz="2400" spc="-25" dirty="0" err="1">
                <a:latin typeface="Amasis MT Pro Light" panose="02040304050005020304" pitchFamily="18" charset="0"/>
              </a:rPr>
              <a:t>finalità</a:t>
            </a:r>
            <a:r>
              <a:rPr lang="en-US" sz="2400" spc="-25" dirty="0">
                <a:latin typeface="Amasis MT Pro Light" panose="02040304050005020304" pitchFamily="18" charset="0"/>
              </a:rPr>
              <a:t> del </a:t>
            </a:r>
            <a:r>
              <a:rPr lang="en-US" sz="2400" spc="-25" dirty="0" err="1">
                <a:latin typeface="Amasis MT Pro Light" panose="02040304050005020304" pitchFamily="18" charset="0"/>
              </a:rPr>
              <a:t>progetto</a:t>
            </a:r>
            <a:r>
              <a:rPr lang="en-US" sz="2400" spc="-25" dirty="0">
                <a:latin typeface="Amasis MT Pro Light" panose="02040304050005020304" pitchFamily="18" charset="0"/>
              </a:rPr>
              <a:t> è </a:t>
            </a:r>
            <a:r>
              <a:rPr lang="en-US" sz="2400" spc="-25" dirty="0" err="1">
                <a:latin typeface="Amasis MT Pro Light" panose="02040304050005020304" pitchFamily="18" charset="0"/>
              </a:rPr>
              <a:t>ragionare</a:t>
            </a:r>
            <a:r>
              <a:rPr lang="en-US" sz="2400" spc="-25" dirty="0">
                <a:latin typeface="Amasis MT Pro Light" panose="02040304050005020304" pitchFamily="18" charset="0"/>
              </a:rPr>
              <a:t> </a:t>
            </a:r>
            <a:r>
              <a:rPr lang="en-US" sz="2400" spc="-25" dirty="0" err="1">
                <a:latin typeface="Amasis MT Pro Light" panose="02040304050005020304" pitchFamily="18" charset="0"/>
              </a:rPr>
              <a:t>sull’essenza</a:t>
            </a:r>
            <a:r>
              <a:rPr lang="en-US" sz="2400" spc="-25" dirty="0">
                <a:latin typeface="Amasis MT Pro Light" panose="02040304050005020304" pitchFamily="18" charset="0"/>
              </a:rPr>
              <a:t> </a:t>
            </a:r>
            <a:r>
              <a:rPr lang="en-US" sz="2400" spc="-25" dirty="0" err="1">
                <a:latin typeface="Amasis MT Pro Light" panose="02040304050005020304" pitchFamily="18" charset="0"/>
              </a:rPr>
              <a:t>della</a:t>
            </a:r>
            <a:r>
              <a:rPr lang="en-US" sz="2400" spc="-25" dirty="0">
                <a:latin typeface="Amasis MT Pro Light" panose="02040304050005020304" pitchFamily="18" charset="0"/>
              </a:rPr>
              <a:t> </a:t>
            </a:r>
            <a:r>
              <a:rPr lang="en-US" sz="2400" spc="-25" dirty="0" err="1">
                <a:latin typeface="Amasis MT Pro Light" panose="02040304050005020304" pitchFamily="18" charset="0"/>
              </a:rPr>
              <a:t>felicità</a:t>
            </a:r>
            <a:r>
              <a:rPr lang="en-US" sz="2400" spc="-25" dirty="0">
                <a:latin typeface="Amasis MT Pro Light" panose="02040304050005020304" pitchFamily="18" charset="0"/>
              </a:rPr>
              <a:t> e </a:t>
            </a:r>
            <a:r>
              <a:rPr lang="en-US" sz="2400" spc="-25" dirty="0" err="1">
                <a:latin typeface="Amasis MT Pro Light" panose="02040304050005020304" pitchFamily="18" charset="0"/>
              </a:rPr>
              <a:t>sulle</a:t>
            </a:r>
            <a:r>
              <a:rPr lang="en-US" sz="2400" spc="-25" dirty="0">
                <a:latin typeface="Amasis MT Pro Light" panose="02040304050005020304" pitchFamily="18" charset="0"/>
              </a:rPr>
              <a:t> </a:t>
            </a:r>
            <a:r>
              <a:rPr lang="en-US" sz="2400" spc="-25" dirty="0" err="1">
                <a:latin typeface="Amasis MT Pro Light" panose="02040304050005020304" pitchFamily="18" charset="0"/>
              </a:rPr>
              <a:t>condizioni</a:t>
            </a:r>
            <a:r>
              <a:rPr lang="en-US" sz="2400" spc="-25" dirty="0">
                <a:latin typeface="Amasis MT Pro Light" panose="02040304050005020304" pitchFamily="18" charset="0"/>
              </a:rPr>
              <a:t> del </a:t>
            </a:r>
            <a:r>
              <a:rPr lang="en-US" sz="2400" spc="-25" dirty="0" err="1">
                <a:latin typeface="Amasis MT Pro Light" panose="02040304050005020304" pitchFamily="18" charset="0"/>
              </a:rPr>
              <a:t>suo</a:t>
            </a:r>
            <a:r>
              <a:rPr lang="en-US" sz="2400" spc="-25" dirty="0">
                <a:latin typeface="Amasis MT Pro Light" panose="02040304050005020304" pitchFamily="18" charset="0"/>
              </a:rPr>
              <a:t> </a:t>
            </a:r>
            <a:r>
              <a:rPr lang="en-US" sz="2400" spc="-25" dirty="0" err="1">
                <a:latin typeface="Amasis MT Pro Light" panose="02040304050005020304" pitchFamily="18" charset="0"/>
              </a:rPr>
              <a:t>accadere</a:t>
            </a:r>
            <a:r>
              <a:rPr lang="en-US" sz="2400" spc="-25" dirty="0">
                <a:latin typeface="Amasis MT Pro Light" panose="02040304050005020304" pitchFamily="18" charset="0"/>
              </a:rPr>
              <a:t> </a:t>
            </a:r>
          </a:p>
          <a:p>
            <a:pPr indent="-228600" algn="just">
              <a:lnSpc>
                <a:spcPct val="90000"/>
              </a:lnSpc>
              <a:spcBef>
                <a:spcPct val="0"/>
              </a:spcBef>
              <a:spcAft>
                <a:spcPts val="600"/>
              </a:spcAft>
              <a:buFont typeface="Arial" panose="020B0604020202020204" pitchFamily="34" charset="0"/>
              <a:buChar char="•"/>
            </a:pPr>
            <a:endParaRPr lang="en-US" sz="2400" spc="-25" dirty="0">
              <a:latin typeface="Amasis MT Pro Light" panose="02040304050005020304" pitchFamily="18" charset="0"/>
            </a:endParaRPr>
          </a:p>
          <a:p>
            <a:pPr algn="just">
              <a:lnSpc>
                <a:spcPct val="90000"/>
              </a:lnSpc>
              <a:spcBef>
                <a:spcPct val="0"/>
              </a:spcBef>
              <a:spcAft>
                <a:spcPts val="600"/>
              </a:spcAft>
            </a:pPr>
            <a:r>
              <a:rPr lang="en-US" sz="2400" spc="-25" dirty="0">
                <a:latin typeface="Amasis MT Pro Light" panose="02040304050005020304" pitchFamily="18" charset="0"/>
              </a:rPr>
              <a:t>«SEMI DI FELICITA’»</a:t>
            </a:r>
          </a:p>
          <a:p>
            <a:pPr indent="-228600" algn="just">
              <a:lnSpc>
                <a:spcPct val="90000"/>
              </a:lnSpc>
              <a:spcBef>
                <a:spcPct val="0"/>
              </a:spcBef>
              <a:spcAft>
                <a:spcPts val="600"/>
              </a:spcAft>
              <a:buFont typeface="Arial" panose="020B0604020202020204" pitchFamily="34" charset="0"/>
              <a:buChar char="•"/>
            </a:pPr>
            <a:endParaRPr lang="en-US" sz="2400" spc="-25" dirty="0">
              <a:latin typeface="Amasis MT Pro Light" panose="02040304050005020304" pitchFamily="18" charset="0"/>
            </a:endParaRPr>
          </a:p>
          <a:p>
            <a:pPr algn="just">
              <a:lnSpc>
                <a:spcPct val="90000"/>
              </a:lnSpc>
              <a:spcBef>
                <a:spcPct val="0"/>
              </a:spcBef>
              <a:spcAft>
                <a:spcPts val="600"/>
              </a:spcAft>
            </a:pPr>
            <a:r>
              <a:rPr lang="en-US" sz="2400" spc="-25" dirty="0">
                <a:latin typeface="Amasis MT Pro Light" panose="02040304050005020304" pitchFamily="18" charset="0"/>
              </a:rPr>
              <a:t>ha lo </a:t>
            </a:r>
            <a:r>
              <a:rPr lang="en-US" sz="2400" spc="-25" dirty="0" err="1">
                <a:latin typeface="Amasis MT Pro Light" panose="02040304050005020304" pitchFamily="18" charset="0"/>
              </a:rPr>
              <a:t>scopo</a:t>
            </a:r>
            <a:r>
              <a:rPr lang="en-US" sz="2400" spc="-25" dirty="0">
                <a:latin typeface="Amasis MT Pro Light" panose="02040304050005020304" pitchFamily="18" charset="0"/>
              </a:rPr>
              <a:t> di </a:t>
            </a:r>
            <a:r>
              <a:rPr lang="en-US" sz="2400" spc="-25" dirty="0" err="1">
                <a:latin typeface="Amasis MT Pro Light" panose="02040304050005020304" pitchFamily="18" charset="0"/>
              </a:rPr>
              <a:t>rendere</a:t>
            </a:r>
            <a:r>
              <a:rPr lang="en-US" sz="2400" spc="-25" dirty="0">
                <a:latin typeface="Amasis MT Pro Light" panose="02040304050005020304" pitchFamily="18" charset="0"/>
              </a:rPr>
              <a:t> </a:t>
            </a:r>
            <a:r>
              <a:rPr lang="en-US" sz="2400" spc="-25" dirty="0" err="1">
                <a:latin typeface="Amasis MT Pro Light" panose="02040304050005020304" pitchFamily="18" charset="0"/>
              </a:rPr>
              <a:t>questa</a:t>
            </a:r>
            <a:r>
              <a:rPr lang="en-US" sz="2400" spc="-25" dirty="0">
                <a:latin typeface="Amasis MT Pro Light" panose="02040304050005020304" pitchFamily="18" charset="0"/>
              </a:rPr>
              <a:t> idea: </a:t>
            </a:r>
            <a:r>
              <a:rPr lang="en-US" sz="2400" spc="-25" dirty="0" err="1">
                <a:latin typeface="Amasis MT Pro Light" panose="02040304050005020304" pitchFamily="18" charset="0"/>
              </a:rPr>
              <a:t>qualcosa</a:t>
            </a:r>
            <a:r>
              <a:rPr lang="en-US" sz="2400" spc="-25" dirty="0">
                <a:latin typeface="Amasis MT Pro Light" panose="02040304050005020304" pitchFamily="18" charset="0"/>
              </a:rPr>
              <a:t> </a:t>
            </a:r>
            <a:r>
              <a:rPr lang="en-US" sz="2400" spc="-25" dirty="0" err="1">
                <a:latin typeface="Amasis MT Pro Light" panose="02040304050005020304" pitchFamily="18" charset="0"/>
              </a:rPr>
              <a:t>che</a:t>
            </a:r>
            <a:r>
              <a:rPr lang="en-US" sz="2400" spc="-25" dirty="0">
                <a:latin typeface="Amasis MT Pro Light" panose="02040304050005020304" pitchFamily="18" charset="0"/>
              </a:rPr>
              <a:t> </a:t>
            </a:r>
            <a:r>
              <a:rPr lang="en-US" sz="2400" spc="-25" dirty="0" err="1">
                <a:latin typeface="Amasis MT Pro Light" panose="02040304050005020304" pitchFamily="18" charset="0"/>
              </a:rPr>
              <a:t>va</a:t>
            </a:r>
            <a:r>
              <a:rPr lang="en-US" sz="2400" spc="-25" dirty="0">
                <a:latin typeface="Amasis MT Pro Light" panose="02040304050005020304" pitchFamily="18" charset="0"/>
              </a:rPr>
              <a:t> </a:t>
            </a:r>
            <a:r>
              <a:rPr lang="en-US" sz="2400" spc="-25" dirty="0" err="1">
                <a:latin typeface="Amasis MT Pro Light" panose="02040304050005020304" pitchFamily="18" charset="0"/>
              </a:rPr>
              <a:t>custodito</a:t>
            </a:r>
            <a:r>
              <a:rPr lang="en-US" sz="2400" spc="-25" dirty="0">
                <a:latin typeface="Amasis MT Pro Light" panose="02040304050005020304" pitchFamily="18" charset="0"/>
              </a:rPr>
              <a:t>, </a:t>
            </a:r>
            <a:r>
              <a:rPr lang="en-US" sz="2400" spc="-25" dirty="0" err="1">
                <a:latin typeface="Amasis MT Pro Light" panose="02040304050005020304" pitchFamily="18" charset="0"/>
              </a:rPr>
              <a:t>che</a:t>
            </a:r>
            <a:r>
              <a:rPr lang="en-US" sz="2400" spc="-25" dirty="0">
                <a:latin typeface="Amasis MT Pro Light" panose="02040304050005020304" pitchFamily="18" charset="0"/>
              </a:rPr>
              <a:t> </a:t>
            </a:r>
            <a:r>
              <a:rPr lang="en-US" sz="2400" spc="-25" dirty="0" err="1">
                <a:latin typeface="Amasis MT Pro Light" panose="02040304050005020304" pitchFamily="18" charset="0"/>
              </a:rPr>
              <a:t>va</a:t>
            </a:r>
            <a:r>
              <a:rPr lang="en-US" sz="2400" spc="-25" dirty="0">
                <a:latin typeface="Amasis MT Pro Light" panose="02040304050005020304" pitchFamily="18" charset="0"/>
              </a:rPr>
              <a:t> </a:t>
            </a:r>
            <a:r>
              <a:rPr lang="en-US" sz="2400" spc="-25" dirty="0" err="1">
                <a:latin typeface="Amasis MT Pro Light" panose="02040304050005020304" pitchFamily="18" charset="0"/>
              </a:rPr>
              <a:t>coltivato</a:t>
            </a:r>
            <a:r>
              <a:rPr lang="en-US" sz="2400" spc="-25" dirty="0">
                <a:latin typeface="Amasis MT Pro Light" panose="02040304050005020304" pitchFamily="18" charset="0"/>
              </a:rPr>
              <a:t>, </a:t>
            </a:r>
            <a:r>
              <a:rPr lang="en-US" sz="2400" spc="-25" dirty="0" err="1">
                <a:latin typeface="Amasis MT Pro Light" panose="02040304050005020304" pitchFamily="18" charset="0"/>
              </a:rPr>
              <a:t>atteso</a:t>
            </a:r>
            <a:r>
              <a:rPr lang="en-US" sz="2400" spc="-25" dirty="0">
                <a:latin typeface="Amasis MT Pro Light" panose="02040304050005020304" pitchFamily="18" charset="0"/>
              </a:rPr>
              <a:t>, </a:t>
            </a:r>
            <a:r>
              <a:rPr lang="en-US" sz="2400" spc="-25" dirty="0" err="1">
                <a:latin typeface="Amasis MT Pro Light" panose="02040304050005020304" pitchFamily="18" charset="0"/>
              </a:rPr>
              <a:t>qualcosa</a:t>
            </a:r>
            <a:r>
              <a:rPr lang="en-US" sz="2400" spc="-25" dirty="0">
                <a:latin typeface="Amasis MT Pro Light" panose="02040304050005020304" pitchFamily="18" charset="0"/>
              </a:rPr>
              <a:t> </a:t>
            </a:r>
            <a:r>
              <a:rPr lang="en-US" sz="2400" spc="-25" dirty="0" err="1">
                <a:latin typeface="Amasis MT Pro Light" panose="02040304050005020304" pitchFamily="18" charset="0"/>
              </a:rPr>
              <a:t>che</a:t>
            </a:r>
            <a:r>
              <a:rPr lang="en-US" sz="2400" spc="-25" dirty="0">
                <a:latin typeface="Amasis MT Pro Light" panose="02040304050005020304" pitchFamily="18" charset="0"/>
              </a:rPr>
              <a:t> </a:t>
            </a:r>
            <a:r>
              <a:rPr lang="en-US" sz="2400" spc="-25" dirty="0" err="1">
                <a:latin typeface="Amasis MT Pro Light" panose="02040304050005020304" pitchFamily="18" charset="0"/>
              </a:rPr>
              <a:t>richiede</a:t>
            </a:r>
            <a:r>
              <a:rPr lang="en-US" sz="2400" spc="-25" dirty="0">
                <a:latin typeface="Amasis MT Pro Light" panose="02040304050005020304" pitchFamily="18" charset="0"/>
              </a:rPr>
              <a:t> </a:t>
            </a:r>
            <a:r>
              <a:rPr lang="en-US" sz="2400" spc="-25" dirty="0" err="1">
                <a:latin typeface="Amasis MT Pro Light" panose="02040304050005020304" pitchFamily="18" charset="0"/>
              </a:rPr>
              <a:t>impegno</a:t>
            </a:r>
            <a:r>
              <a:rPr lang="en-US" sz="2400" spc="-25" dirty="0">
                <a:latin typeface="Amasis MT Pro Light" panose="02040304050005020304" pitchFamily="18" charset="0"/>
              </a:rPr>
              <a:t>, </a:t>
            </a:r>
            <a:r>
              <a:rPr lang="en-US" sz="2400" spc="-25" dirty="0" err="1">
                <a:latin typeface="Amasis MT Pro Light" panose="02040304050005020304" pitchFamily="18" charset="0"/>
              </a:rPr>
              <a:t>fatica</a:t>
            </a:r>
            <a:r>
              <a:rPr lang="en-US" sz="2400" spc="-25" dirty="0">
                <a:latin typeface="Amasis MT Pro Light" panose="02040304050005020304" pitchFamily="18" charset="0"/>
              </a:rPr>
              <a:t> </a:t>
            </a:r>
            <a:r>
              <a:rPr lang="en-US" sz="2400" spc="-25" dirty="0" err="1">
                <a:latin typeface="Amasis MT Pro Light" panose="02040304050005020304" pitchFamily="18" charset="0"/>
              </a:rPr>
              <a:t>costanza</a:t>
            </a:r>
            <a:r>
              <a:rPr lang="en-US" sz="2400" spc="-25" dirty="0">
                <a:latin typeface="Amasis MT Pro Light" panose="02040304050005020304" pitchFamily="18" charset="0"/>
              </a:rPr>
              <a:t>, ma </a:t>
            </a:r>
            <a:r>
              <a:rPr lang="en-US" sz="2400" spc="-25" dirty="0" err="1">
                <a:latin typeface="Amasis MT Pro Light" panose="02040304050005020304" pitchFamily="18" charset="0"/>
              </a:rPr>
              <a:t>che</a:t>
            </a:r>
            <a:r>
              <a:rPr lang="en-US" sz="2400" spc="-25" dirty="0">
                <a:latin typeface="Amasis MT Pro Light" panose="02040304050005020304" pitchFamily="18" charset="0"/>
              </a:rPr>
              <a:t> al tempo </a:t>
            </a:r>
            <a:r>
              <a:rPr lang="en-US" sz="2400" spc="-25" dirty="0" err="1">
                <a:latin typeface="Amasis MT Pro Light" panose="02040304050005020304" pitchFamily="18" charset="0"/>
              </a:rPr>
              <a:t>stesso</a:t>
            </a:r>
            <a:r>
              <a:rPr lang="en-US" sz="2400" spc="-25" dirty="0">
                <a:latin typeface="Amasis MT Pro Light" panose="02040304050005020304" pitchFamily="18" charset="0"/>
              </a:rPr>
              <a:t> </a:t>
            </a:r>
            <a:r>
              <a:rPr lang="en-US" sz="2400" spc="-25" dirty="0" err="1">
                <a:latin typeface="Amasis MT Pro Light" panose="02040304050005020304" pitchFamily="18" charset="0"/>
              </a:rPr>
              <a:t>accade</a:t>
            </a:r>
            <a:r>
              <a:rPr lang="en-US" sz="2400" spc="-25" dirty="0">
                <a:latin typeface="Amasis MT Pro Light" panose="02040304050005020304" pitchFamily="18" charset="0"/>
              </a:rPr>
              <a:t> se ci </a:t>
            </a:r>
            <a:r>
              <a:rPr lang="en-US" sz="2400" spc="-25" dirty="0" err="1">
                <a:latin typeface="Amasis MT Pro Light" panose="02040304050005020304" pitchFamily="18" charset="0"/>
              </a:rPr>
              <a:t>sono</a:t>
            </a:r>
            <a:r>
              <a:rPr lang="en-US" sz="2400" spc="-25" dirty="0">
                <a:latin typeface="Amasis MT Pro Light" panose="02040304050005020304" pitchFamily="18" charset="0"/>
              </a:rPr>
              <a:t> le </a:t>
            </a:r>
            <a:r>
              <a:rPr lang="en-US" sz="2400" spc="-25" dirty="0" err="1">
                <a:latin typeface="Amasis MT Pro Light" panose="02040304050005020304" pitchFamily="18" charset="0"/>
              </a:rPr>
              <a:t>condizioni</a:t>
            </a:r>
            <a:r>
              <a:rPr lang="en-US" sz="2400" spc="-25" dirty="0">
                <a:latin typeface="Amasis MT Pro Light" panose="02040304050005020304" pitchFamily="18" charset="0"/>
              </a:rPr>
              <a:t> </a:t>
            </a:r>
            <a:r>
              <a:rPr lang="en-US" sz="2400" spc="-25" dirty="0" err="1">
                <a:latin typeface="Amasis MT Pro Light" panose="02040304050005020304" pitchFamily="18" charset="0"/>
              </a:rPr>
              <a:t>perché</a:t>
            </a:r>
            <a:r>
              <a:rPr lang="en-US" sz="2400" spc="-25" dirty="0">
                <a:latin typeface="Amasis MT Pro Light" panose="02040304050005020304" pitchFamily="18" charset="0"/>
              </a:rPr>
              <a:t> </a:t>
            </a:r>
            <a:r>
              <a:rPr lang="en-US" sz="2400" spc="-25" dirty="0" err="1">
                <a:latin typeface="Amasis MT Pro Light" panose="02040304050005020304" pitchFamily="18" charset="0"/>
              </a:rPr>
              <a:t>accada</a:t>
            </a:r>
            <a:endParaRPr lang="en-US" sz="2400" spc="-25" dirty="0">
              <a:latin typeface="Amasis MT Pro Light" panose="02040304050005020304" pitchFamily="18" charset="0"/>
            </a:endParaRPr>
          </a:p>
          <a:p>
            <a:pPr marL="0" lvl="0" indent="-228600" algn="just">
              <a:lnSpc>
                <a:spcPct val="90000"/>
              </a:lnSpc>
              <a:spcBef>
                <a:spcPct val="0"/>
              </a:spcBef>
              <a:spcAft>
                <a:spcPts val="600"/>
              </a:spcAft>
              <a:buFont typeface="Arial" panose="020B0604020202020204" pitchFamily="34" charset="0"/>
              <a:buChar char="•"/>
            </a:pPr>
            <a:endParaRPr lang="en-US" sz="2400" u="none" spc="113" dirty="0">
              <a:latin typeface="Amasis MT Pro Light" panose="02040304050005020304" pitchFamily="18" charset="0"/>
            </a:endParaRPr>
          </a:p>
          <a:p>
            <a:pPr marL="0" lvl="0" indent="-228600" algn="just">
              <a:lnSpc>
                <a:spcPct val="90000"/>
              </a:lnSpc>
              <a:spcBef>
                <a:spcPct val="0"/>
              </a:spcBef>
              <a:spcAft>
                <a:spcPts val="600"/>
              </a:spcAft>
              <a:buFont typeface="Arial" panose="020B0604020202020204" pitchFamily="34" charset="0"/>
              <a:buChar char="•"/>
            </a:pPr>
            <a:endParaRPr lang="en-US" sz="2400" u="none" spc="113" dirty="0">
              <a:latin typeface="Amasis MT Pro Light" panose="020403040500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A1D7EC86-7CB9-431D-8AC3-8AAF0440B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225" name="Rectangle 9224">
            <a:extLst>
              <a:ext uri="{FF2B5EF4-FFF2-40B4-BE49-F238E27FC236}">
                <a16:creationId xmlns:a16="http://schemas.microsoft.com/office/drawing/2014/main" id="{D4B9777F-B610-419B-9193-80306388F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27" name="!!Arc">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7715">
            <a:off x="1662780" y="1163773"/>
            <a:ext cx="4481848" cy="448184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TextBox 3"/>
          <p:cNvSpPr txBox="1"/>
          <p:nvPr/>
        </p:nvSpPr>
        <p:spPr>
          <a:xfrm>
            <a:off x="1291113" y="1687482"/>
            <a:ext cx="6638943" cy="467521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000" spc="-399" dirty="0">
                <a:latin typeface="Amasis MT Pro Light" panose="02040304050005020304" pitchFamily="18" charset="0"/>
                <a:ea typeface="+mj-ea"/>
                <a:cs typeface="+mj-cs"/>
              </a:rPr>
              <a:t>Lo </a:t>
            </a:r>
            <a:r>
              <a:rPr lang="en-US" sz="6000" spc="-399" dirty="0" err="1">
                <a:latin typeface="Amasis MT Pro Light" panose="02040304050005020304" pitchFamily="18" charset="0"/>
                <a:ea typeface="+mj-ea"/>
                <a:cs typeface="+mj-cs"/>
              </a:rPr>
              <a:t>spettacolo</a:t>
            </a:r>
            <a:endParaRPr lang="en-US" sz="6000" spc="-399" dirty="0">
              <a:latin typeface="Amasis MT Pro Light" panose="02040304050005020304" pitchFamily="18" charset="0"/>
              <a:ea typeface="+mj-ea"/>
              <a:cs typeface="+mj-cs"/>
            </a:endParaRPr>
          </a:p>
          <a:p>
            <a:pPr>
              <a:lnSpc>
                <a:spcPct val="90000"/>
              </a:lnSpc>
              <a:spcBef>
                <a:spcPct val="0"/>
              </a:spcBef>
              <a:spcAft>
                <a:spcPts val="600"/>
              </a:spcAft>
            </a:pPr>
            <a:r>
              <a:rPr lang="en-US" sz="6000" spc="-399" dirty="0">
                <a:latin typeface="Amasis MT Pro Light" panose="02040304050005020304" pitchFamily="18" charset="0"/>
                <a:ea typeface="+mj-ea"/>
                <a:cs typeface="+mj-cs"/>
              </a:rPr>
              <a:t>“Luce, </a:t>
            </a:r>
            <a:r>
              <a:rPr lang="en-US" sz="6000" spc="-399" dirty="0" err="1">
                <a:latin typeface="Amasis MT Pro Light" panose="02040304050005020304" pitchFamily="18" charset="0"/>
                <a:ea typeface="+mj-ea"/>
                <a:cs typeface="+mj-cs"/>
              </a:rPr>
              <a:t>briciola</a:t>
            </a:r>
            <a:r>
              <a:rPr lang="en-US" sz="6000" spc="-399" dirty="0">
                <a:latin typeface="Amasis MT Pro Light" panose="02040304050005020304" pitchFamily="18" charset="0"/>
                <a:ea typeface="+mj-ea"/>
                <a:cs typeface="+mj-cs"/>
              </a:rPr>
              <a:t> di sole”</a:t>
            </a:r>
          </a:p>
          <a:p>
            <a:pPr>
              <a:lnSpc>
                <a:spcPct val="90000"/>
              </a:lnSpc>
              <a:spcBef>
                <a:spcPct val="0"/>
              </a:spcBef>
              <a:spcAft>
                <a:spcPts val="600"/>
              </a:spcAft>
            </a:pPr>
            <a:endParaRPr lang="en-US" sz="6000" spc="-399" dirty="0">
              <a:latin typeface="Amasis MT Pro Light" panose="02040304050005020304" pitchFamily="18" charset="0"/>
              <a:ea typeface="+mj-ea"/>
              <a:cs typeface="+mj-cs"/>
            </a:endParaRPr>
          </a:p>
          <a:p>
            <a:pPr>
              <a:lnSpc>
                <a:spcPct val="90000"/>
              </a:lnSpc>
              <a:spcBef>
                <a:spcPct val="0"/>
              </a:spcBef>
              <a:spcAft>
                <a:spcPts val="600"/>
              </a:spcAft>
            </a:pPr>
            <a:r>
              <a:rPr lang="en-US" sz="2800" spc="-150" dirty="0">
                <a:latin typeface="Amasis MT Pro Light" panose="02040304050005020304" pitchFamily="18" charset="0"/>
                <a:ea typeface="+mj-ea"/>
                <a:cs typeface="+mj-cs"/>
              </a:rPr>
              <a:t>Sotto il Monte:  </a:t>
            </a:r>
            <a:r>
              <a:rPr lang="en-US" sz="2800" spc="-150" dirty="0" err="1">
                <a:latin typeface="Amasis MT Pro Light" panose="02040304050005020304" pitchFamily="18" charset="0"/>
                <a:ea typeface="+mj-ea"/>
                <a:cs typeface="+mj-cs"/>
              </a:rPr>
              <a:t>martedì</a:t>
            </a:r>
            <a:r>
              <a:rPr lang="en-US" sz="2800" spc="-150" dirty="0">
                <a:latin typeface="Amasis MT Pro Light" panose="02040304050005020304" pitchFamily="18" charset="0"/>
                <a:ea typeface="+mj-ea"/>
                <a:cs typeface="+mj-cs"/>
              </a:rPr>
              <a:t>  8 e </a:t>
            </a:r>
            <a:r>
              <a:rPr lang="en-US" sz="2800" spc="-150" dirty="0" err="1">
                <a:latin typeface="Amasis MT Pro Light" panose="02040304050005020304" pitchFamily="18" charset="0"/>
                <a:ea typeface="+mj-ea"/>
                <a:cs typeface="+mj-cs"/>
              </a:rPr>
              <a:t>mercoledì</a:t>
            </a:r>
            <a:r>
              <a:rPr lang="en-US" sz="2800" spc="-150" dirty="0">
                <a:latin typeface="Amasis MT Pro Light" panose="02040304050005020304" pitchFamily="18" charset="0"/>
                <a:ea typeface="+mj-ea"/>
                <a:cs typeface="+mj-cs"/>
              </a:rPr>
              <a:t> 9 </a:t>
            </a:r>
            <a:r>
              <a:rPr lang="en-US" sz="2800" spc="-150" dirty="0" err="1">
                <a:latin typeface="Amasis MT Pro Light" panose="02040304050005020304" pitchFamily="18" charset="0"/>
                <a:ea typeface="+mj-ea"/>
                <a:cs typeface="+mj-cs"/>
              </a:rPr>
              <a:t>ottobre</a:t>
            </a:r>
            <a:r>
              <a:rPr lang="en-US" sz="2800" spc="-150" dirty="0">
                <a:latin typeface="Amasis MT Pro Light" panose="02040304050005020304" pitchFamily="18" charset="0"/>
                <a:ea typeface="+mj-ea"/>
                <a:cs typeface="+mj-cs"/>
              </a:rPr>
              <a:t> </a:t>
            </a:r>
          </a:p>
          <a:p>
            <a:pPr>
              <a:lnSpc>
                <a:spcPct val="90000"/>
              </a:lnSpc>
              <a:spcBef>
                <a:spcPct val="0"/>
              </a:spcBef>
              <a:spcAft>
                <a:spcPts val="600"/>
              </a:spcAft>
            </a:pPr>
            <a:r>
              <a:rPr lang="en-US" sz="2800" spc="-150" dirty="0" err="1">
                <a:latin typeface="Amasis MT Pro Light" panose="02040304050005020304" pitchFamily="18" charset="0"/>
                <a:ea typeface="+mj-ea"/>
                <a:cs typeface="+mj-cs"/>
              </a:rPr>
              <a:t>Mornico</a:t>
            </a:r>
            <a:r>
              <a:rPr lang="en-US" sz="2800" spc="-150" dirty="0">
                <a:latin typeface="Amasis MT Pro Light" panose="02040304050005020304" pitchFamily="18" charset="0"/>
                <a:ea typeface="+mj-ea"/>
                <a:cs typeface="+mj-cs"/>
              </a:rPr>
              <a:t>: </a:t>
            </a:r>
            <a:r>
              <a:rPr lang="en-US" sz="2800" spc="-150" dirty="0" err="1">
                <a:latin typeface="Amasis MT Pro Light" panose="02040304050005020304" pitchFamily="18" charset="0"/>
                <a:ea typeface="+mj-ea"/>
                <a:cs typeface="+mj-cs"/>
              </a:rPr>
              <a:t>martedì</a:t>
            </a:r>
            <a:r>
              <a:rPr lang="en-US" sz="2800" spc="-150" dirty="0">
                <a:latin typeface="Amasis MT Pro Light" panose="02040304050005020304" pitchFamily="18" charset="0"/>
                <a:ea typeface="+mj-ea"/>
                <a:cs typeface="+mj-cs"/>
              </a:rPr>
              <a:t> 15 </a:t>
            </a:r>
            <a:r>
              <a:rPr lang="en-US" sz="2800" spc="-150" dirty="0" err="1">
                <a:latin typeface="Amasis MT Pro Light" panose="02040304050005020304" pitchFamily="18" charset="0"/>
                <a:ea typeface="+mj-ea"/>
                <a:cs typeface="+mj-cs"/>
              </a:rPr>
              <a:t>ottobre</a:t>
            </a:r>
            <a:r>
              <a:rPr lang="en-US" sz="2800" spc="-150" dirty="0">
                <a:latin typeface="Amasis MT Pro Light" panose="02040304050005020304" pitchFamily="18" charset="0"/>
                <a:ea typeface="+mj-ea"/>
                <a:cs typeface="+mj-cs"/>
              </a:rPr>
              <a:t> </a:t>
            </a:r>
          </a:p>
          <a:p>
            <a:pPr>
              <a:lnSpc>
                <a:spcPct val="90000"/>
              </a:lnSpc>
              <a:spcBef>
                <a:spcPct val="0"/>
              </a:spcBef>
              <a:spcAft>
                <a:spcPts val="600"/>
              </a:spcAft>
            </a:pPr>
            <a:r>
              <a:rPr lang="en-US" sz="2800" spc="-150">
                <a:latin typeface="Amasis MT Pro Light" panose="02040304050005020304" pitchFamily="18" charset="0"/>
                <a:ea typeface="+mj-ea"/>
                <a:cs typeface="+mj-cs"/>
              </a:rPr>
              <a:t>Clusone: </a:t>
            </a:r>
            <a:r>
              <a:rPr lang="en-US" sz="2800" spc="-150" dirty="0" err="1">
                <a:latin typeface="Amasis MT Pro Light" panose="02040304050005020304" pitchFamily="18" charset="0"/>
                <a:ea typeface="+mj-ea"/>
                <a:cs typeface="+mj-cs"/>
              </a:rPr>
              <a:t>giovedì</a:t>
            </a:r>
            <a:r>
              <a:rPr lang="en-US" sz="2800" spc="-150" dirty="0">
                <a:latin typeface="Amasis MT Pro Light" panose="02040304050005020304" pitchFamily="18" charset="0"/>
                <a:ea typeface="+mj-ea"/>
                <a:cs typeface="+mj-cs"/>
              </a:rPr>
              <a:t> 17 </a:t>
            </a:r>
            <a:r>
              <a:rPr lang="en-US" sz="2800" spc="-150" dirty="0" err="1">
                <a:latin typeface="Amasis MT Pro Light" panose="02040304050005020304" pitchFamily="18" charset="0"/>
                <a:ea typeface="+mj-ea"/>
                <a:cs typeface="+mj-cs"/>
              </a:rPr>
              <a:t>ottobre</a:t>
            </a:r>
            <a:endParaRPr lang="en-US" sz="2800" spc="-150" dirty="0">
              <a:latin typeface="Amasis MT Pro Light" panose="02040304050005020304" pitchFamily="18" charset="0"/>
              <a:ea typeface="+mj-ea"/>
              <a:cs typeface="+mj-cs"/>
            </a:endParaRPr>
          </a:p>
        </p:txBody>
      </p:sp>
      <p:pic>
        <p:nvPicPr>
          <p:cNvPr id="9218" name="Picture 2" descr="Pin page">
            <a:extLst>
              <a:ext uri="{FF2B5EF4-FFF2-40B4-BE49-F238E27FC236}">
                <a16:creationId xmlns:a16="http://schemas.microsoft.com/office/drawing/2014/main" id="{9C5811B0-7955-61E7-6554-BE68F026DC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0268"/>
          <a:stretch/>
        </p:blipFill>
        <p:spPr bwMode="auto">
          <a:xfrm>
            <a:off x="8600652" y="-1"/>
            <a:ext cx="9687348" cy="10287001"/>
          </a:xfrm>
          <a:custGeom>
            <a:avLst/>
            <a:gdLst/>
            <a:ahLst/>
            <a:cxnLst/>
            <a:rect l="l" t="t" r="r" b="b"/>
            <a:pathLst>
              <a:path w="6458232" h="6858001">
                <a:moveTo>
                  <a:pt x="2209000" y="0"/>
                </a:moveTo>
                <a:lnTo>
                  <a:pt x="6458232" y="0"/>
                </a:lnTo>
                <a:lnTo>
                  <a:pt x="6458232" y="6858001"/>
                </a:lnTo>
                <a:lnTo>
                  <a:pt x="651045" y="6858001"/>
                </a:lnTo>
                <a:lnTo>
                  <a:pt x="635146" y="6830200"/>
                </a:lnTo>
                <a:cubicBezTo>
                  <a:pt x="230085" y="6080469"/>
                  <a:pt x="0" y="5221296"/>
                  <a:pt x="0" y="4308089"/>
                </a:cubicBezTo>
                <a:cubicBezTo>
                  <a:pt x="0" y="2572997"/>
                  <a:pt x="830606" y="1032965"/>
                  <a:pt x="2113832" y="68046"/>
                </a:cubicBezTo>
                <a:close/>
              </a:path>
            </a:pathLst>
          </a:custGeom>
          <a:noFill/>
          <a:extLst>
            <a:ext uri="{909E8E84-426E-40DD-AFC4-6F175D3DCCD1}">
              <a14:hiddenFill xmlns:a14="http://schemas.microsoft.com/office/drawing/2010/main">
                <a:solidFill>
                  <a:srgbClr val="FFFFFF"/>
                </a:solidFill>
              </a14:hiddenFill>
            </a:ext>
          </a:extLst>
        </p:spPr>
      </p:pic>
      <p:sp>
        <p:nvSpPr>
          <p:cNvPr id="9229" name="!!Rectangle">
            <a:extLst>
              <a:ext uri="{FF2B5EF4-FFF2-40B4-BE49-F238E27FC236}">
                <a16:creationId xmlns:a16="http://schemas.microsoft.com/office/drawing/2014/main" id="{95106A28-883A-4993-BF9E-C403B81A8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91403" y="6411685"/>
            <a:ext cx="1237884" cy="123788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231" name="!!Oval">
            <a:extLst>
              <a:ext uri="{FF2B5EF4-FFF2-40B4-BE49-F238E27FC236}">
                <a16:creationId xmlns:a16="http://schemas.microsoft.com/office/drawing/2014/main" id="{F5AE4E4F-9F4C-43ED-8299-9BD63B74E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1113" y="8474529"/>
            <a:ext cx="819150" cy="8191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315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A1D7EC86-7CB9-431D-8AC3-8AAF0440B1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249" name="Rectangle 10248">
            <a:extLst>
              <a:ext uri="{FF2B5EF4-FFF2-40B4-BE49-F238E27FC236}">
                <a16:creationId xmlns:a16="http://schemas.microsoft.com/office/drawing/2014/main" id="{D4B9777F-B610-419B-9193-80306388F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51" name="!!Arc">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27715">
            <a:off x="1662780" y="1163773"/>
            <a:ext cx="4481848" cy="448184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TextBox 3"/>
          <p:cNvSpPr txBox="1"/>
          <p:nvPr/>
        </p:nvSpPr>
        <p:spPr>
          <a:xfrm>
            <a:off x="1291113" y="1485900"/>
            <a:ext cx="7014687" cy="6248400"/>
          </a:xfrm>
          <a:prstGeom prst="rect">
            <a:avLst/>
          </a:prstGeom>
        </p:spPr>
        <p:txBody>
          <a:bodyPr vert="horz" lIns="91440" tIns="45720" rIns="91440" bIns="45720" rtlCol="0" anchor="b">
            <a:normAutofit fontScale="92500" lnSpcReduction="10000"/>
          </a:bodyPr>
          <a:lstStyle/>
          <a:p>
            <a:pPr>
              <a:lnSpc>
                <a:spcPct val="90000"/>
              </a:lnSpc>
              <a:spcBef>
                <a:spcPct val="0"/>
              </a:spcBef>
              <a:spcAft>
                <a:spcPts val="600"/>
              </a:spcAft>
            </a:pPr>
            <a:r>
              <a:rPr lang="en-US" sz="5400" spc="-399" dirty="0">
                <a:latin typeface="Amasis MT Pro Light" panose="02040304050005020304" pitchFamily="18" charset="0"/>
                <a:ea typeface="+mj-ea"/>
                <a:cs typeface="+mj-cs"/>
              </a:rPr>
              <a:t>La </a:t>
            </a:r>
            <a:r>
              <a:rPr lang="en-US" sz="5400" spc="-399" dirty="0" err="1">
                <a:latin typeface="Amasis MT Pro Light" panose="02040304050005020304" pitchFamily="18" charset="0"/>
                <a:ea typeface="+mj-ea"/>
                <a:cs typeface="+mj-cs"/>
              </a:rPr>
              <a:t>formazione</a:t>
            </a:r>
            <a:endParaRPr lang="en-US" sz="5400" spc="-399" dirty="0">
              <a:latin typeface="Amasis MT Pro Light" panose="02040304050005020304" pitchFamily="18" charset="0"/>
              <a:ea typeface="+mj-ea"/>
              <a:cs typeface="+mj-cs"/>
            </a:endParaRPr>
          </a:p>
          <a:p>
            <a:pPr>
              <a:lnSpc>
                <a:spcPct val="90000"/>
              </a:lnSpc>
              <a:spcBef>
                <a:spcPct val="0"/>
              </a:spcBef>
              <a:spcAft>
                <a:spcPts val="600"/>
              </a:spcAft>
            </a:pP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2400" spc="-150" dirty="0" err="1">
                <a:latin typeface="Amasis MT Pro Light" panose="02040304050005020304" pitchFamily="18" charset="0"/>
                <a:ea typeface="+mj-ea"/>
                <a:cs typeface="+mj-cs"/>
              </a:rPr>
              <a:t>Convegno</a:t>
            </a: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2400" spc="-150" dirty="0" err="1">
                <a:latin typeface="Amasis MT Pro Light" panose="02040304050005020304" pitchFamily="18" charset="0"/>
                <a:ea typeface="+mj-ea"/>
                <a:cs typeface="+mj-cs"/>
              </a:rPr>
              <a:t>Corsi</a:t>
            </a:r>
            <a:r>
              <a:rPr lang="en-US" sz="2400" spc="-150" dirty="0">
                <a:latin typeface="Amasis MT Pro Light" panose="02040304050005020304" pitchFamily="18" charset="0"/>
                <a:ea typeface="+mj-ea"/>
                <a:cs typeface="+mj-cs"/>
              </a:rPr>
              <a:t> 0-6, 0-3, 3-6 </a:t>
            </a:r>
            <a:r>
              <a:rPr lang="en-US" sz="2400" spc="-150" dirty="0" err="1">
                <a:latin typeface="Amasis MT Pro Light" panose="02040304050005020304" pitchFamily="18" charset="0"/>
                <a:ea typeface="+mj-ea"/>
                <a:cs typeface="+mj-cs"/>
              </a:rPr>
              <a:t>accreditati</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legati</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alla</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progettazione</a:t>
            </a: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2400" spc="-150" dirty="0" err="1">
                <a:latin typeface="Amasis MT Pro Light" panose="02040304050005020304" pitchFamily="18" charset="0"/>
                <a:ea typeface="+mj-ea"/>
                <a:cs typeface="+mj-cs"/>
              </a:rPr>
              <a:t>Corsi</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sulla</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sicurezza</a:t>
            </a: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2400" spc="-150" dirty="0" err="1">
                <a:latin typeface="Amasis MT Pro Light" panose="02040304050005020304" pitchFamily="18" charset="0"/>
                <a:ea typeface="+mj-ea"/>
                <a:cs typeface="+mj-cs"/>
              </a:rPr>
              <a:t>Corsi</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sulle</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fragilità</a:t>
            </a: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5400" spc="-150" dirty="0">
                <a:latin typeface="Amasis MT Pro Light" panose="02040304050005020304" pitchFamily="18" charset="0"/>
                <a:ea typeface="+mj-ea"/>
                <a:cs typeface="+mj-cs"/>
              </a:rPr>
              <a:t>La </a:t>
            </a:r>
            <a:r>
              <a:rPr lang="en-US" sz="5400" spc="-150" dirty="0" err="1">
                <a:latin typeface="Amasis MT Pro Light" panose="02040304050005020304" pitchFamily="18" charset="0"/>
                <a:ea typeface="+mj-ea"/>
                <a:cs typeface="+mj-cs"/>
              </a:rPr>
              <a:t>consulenza</a:t>
            </a:r>
            <a:r>
              <a:rPr lang="en-US" sz="5400" spc="-150" dirty="0">
                <a:latin typeface="Amasis MT Pro Light" panose="02040304050005020304" pitchFamily="18" charset="0"/>
                <a:ea typeface="+mj-ea"/>
                <a:cs typeface="+mj-cs"/>
              </a:rPr>
              <a:t> </a:t>
            </a:r>
          </a:p>
          <a:p>
            <a:pPr>
              <a:lnSpc>
                <a:spcPct val="90000"/>
              </a:lnSpc>
              <a:spcBef>
                <a:spcPct val="0"/>
              </a:spcBef>
              <a:spcAft>
                <a:spcPts val="600"/>
              </a:spcAft>
            </a:pPr>
            <a:r>
              <a:rPr lang="en-US" sz="2400" spc="-150" dirty="0" err="1">
                <a:latin typeface="Amasis MT Pro Light" panose="02040304050005020304" pitchFamily="18" charset="0"/>
                <a:ea typeface="+mj-ea"/>
                <a:cs typeface="+mj-cs"/>
              </a:rPr>
              <a:t>Progettazione</a:t>
            </a:r>
            <a:r>
              <a:rPr lang="en-US" sz="2400" spc="-150" dirty="0">
                <a:latin typeface="Amasis MT Pro Light" panose="02040304050005020304" pitchFamily="18" charset="0"/>
                <a:ea typeface="+mj-ea"/>
                <a:cs typeface="+mj-cs"/>
              </a:rPr>
              <a:t> </a:t>
            </a:r>
          </a:p>
          <a:p>
            <a:pPr>
              <a:lnSpc>
                <a:spcPct val="90000"/>
              </a:lnSpc>
              <a:spcBef>
                <a:spcPct val="0"/>
              </a:spcBef>
              <a:spcAft>
                <a:spcPts val="600"/>
              </a:spcAft>
            </a:pPr>
            <a:r>
              <a:rPr lang="en-US" sz="2400" spc="-150" dirty="0" err="1">
                <a:latin typeface="Amasis MT Pro Light" panose="02040304050005020304" pitchFamily="18" charset="0"/>
                <a:ea typeface="+mj-ea"/>
                <a:cs typeface="+mj-cs"/>
              </a:rPr>
              <a:t>Documentazione</a:t>
            </a: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2400" spc="-150" dirty="0" err="1">
                <a:latin typeface="Amasis MT Pro Light" panose="02040304050005020304" pitchFamily="18" charset="0"/>
                <a:ea typeface="+mj-ea"/>
                <a:cs typeface="+mj-cs"/>
              </a:rPr>
              <a:t>Organizzazione</a:t>
            </a:r>
            <a:r>
              <a:rPr lang="en-US" sz="2400" spc="-150" dirty="0">
                <a:latin typeface="Amasis MT Pro Light" panose="02040304050005020304" pitchFamily="18" charset="0"/>
                <a:ea typeface="+mj-ea"/>
                <a:cs typeface="+mj-cs"/>
              </a:rPr>
              <a:t> e normative: </a:t>
            </a:r>
            <a:r>
              <a:rPr lang="en-US" sz="2400" spc="-150" dirty="0" err="1">
                <a:latin typeface="Amasis MT Pro Light" panose="02040304050005020304" pitchFamily="18" charset="0"/>
                <a:ea typeface="+mj-ea"/>
                <a:cs typeface="+mj-cs"/>
              </a:rPr>
              <a:t>nido</a:t>
            </a:r>
            <a:r>
              <a:rPr lang="en-US" sz="2400" spc="-150" dirty="0">
                <a:latin typeface="Amasis MT Pro Light" panose="02040304050005020304" pitchFamily="18" charset="0"/>
                <a:ea typeface="+mj-ea"/>
                <a:cs typeface="+mj-cs"/>
              </a:rPr>
              <a:t>, primavera, </a:t>
            </a:r>
            <a:r>
              <a:rPr lang="en-US" sz="2400" spc="-150" dirty="0" err="1">
                <a:latin typeface="Amasis MT Pro Light" panose="02040304050005020304" pitchFamily="18" charset="0"/>
                <a:ea typeface="+mj-ea"/>
                <a:cs typeface="+mj-cs"/>
              </a:rPr>
              <a:t>infanzia</a:t>
            </a: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2400" spc="-150" dirty="0" err="1">
                <a:latin typeface="Amasis MT Pro Light" panose="02040304050005020304" pitchFamily="18" charset="0"/>
                <a:ea typeface="+mj-ea"/>
                <a:cs typeface="+mj-cs"/>
              </a:rPr>
              <a:t>Fragilità</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osservazione</a:t>
            </a:r>
            <a:r>
              <a:rPr lang="en-US" sz="2400" spc="-150" dirty="0">
                <a:latin typeface="Amasis MT Pro Light" panose="02040304050005020304" pitchFamily="18" charset="0"/>
                <a:ea typeface="+mj-ea"/>
                <a:cs typeface="+mj-cs"/>
              </a:rPr>
              <a:t> e </a:t>
            </a:r>
            <a:r>
              <a:rPr lang="en-US" sz="2400" spc="-150" dirty="0" err="1">
                <a:latin typeface="Amasis MT Pro Light" panose="02040304050005020304" pitchFamily="18" charset="0"/>
                <a:ea typeface="+mj-ea"/>
                <a:cs typeface="+mj-cs"/>
              </a:rPr>
              <a:t>intervento</a:t>
            </a: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2400" spc="-150" dirty="0">
                <a:latin typeface="Amasis MT Pro Light" panose="02040304050005020304" pitchFamily="18" charset="0"/>
                <a:ea typeface="+mj-ea"/>
                <a:cs typeface="+mj-cs"/>
              </a:rPr>
              <a:t>Area </a:t>
            </a:r>
            <a:r>
              <a:rPr lang="en-US" sz="2400" spc="-150" dirty="0" err="1">
                <a:latin typeface="Amasis MT Pro Light" panose="02040304050005020304" pitchFamily="18" charset="0"/>
                <a:ea typeface="+mj-ea"/>
                <a:cs typeface="+mj-cs"/>
              </a:rPr>
              <a:t>psicomotoria</a:t>
            </a: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2400" spc="-150" dirty="0">
                <a:latin typeface="Amasis MT Pro Light" panose="02040304050005020304" pitchFamily="18" charset="0"/>
                <a:ea typeface="+mj-ea"/>
                <a:cs typeface="+mj-cs"/>
              </a:rPr>
              <a:t>Area </a:t>
            </a:r>
            <a:r>
              <a:rPr lang="en-US" sz="2400" spc="-150" dirty="0" err="1">
                <a:latin typeface="Amasis MT Pro Light" panose="02040304050005020304" pitchFamily="18" charset="0"/>
                <a:ea typeface="+mj-ea"/>
                <a:cs typeface="+mj-cs"/>
              </a:rPr>
              <a:t>spazio</a:t>
            </a:r>
            <a:r>
              <a:rPr lang="en-US" sz="2400" spc="-150" dirty="0">
                <a:latin typeface="Amasis MT Pro Light" panose="02040304050005020304" pitchFamily="18" charset="0"/>
                <a:ea typeface="+mj-ea"/>
                <a:cs typeface="+mj-cs"/>
              </a:rPr>
              <a:t> e </a:t>
            </a:r>
            <a:r>
              <a:rPr lang="en-US" sz="2400" spc="-150" dirty="0" err="1">
                <a:latin typeface="Amasis MT Pro Light" panose="02040304050005020304" pitchFamily="18" charset="0"/>
                <a:ea typeface="+mj-ea"/>
                <a:cs typeface="+mj-cs"/>
              </a:rPr>
              <a:t>materiale</a:t>
            </a:r>
            <a:endParaRPr lang="en-US" sz="2400" spc="-150" dirty="0">
              <a:latin typeface="Amasis MT Pro Light" panose="02040304050005020304" pitchFamily="18" charset="0"/>
              <a:ea typeface="+mj-ea"/>
              <a:cs typeface="+mj-cs"/>
            </a:endParaRPr>
          </a:p>
          <a:p>
            <a:pPr>
              <a:lnSpc>
                <a:spcPct val="90000"/>
              </a:lnSpc>
              <a:spcBef>
                <a:spcPct val="0"/>
              </a:spcBef>
              <a:spcAft>
                <a:spcPts val="600"/>
              </a:spcAft>
            </a:pPr>
            <a:r>
              <a:rPr lang="en-US" sz="2400" spc="-150" dirty="0">
                <a:latin typeface="Amasis MT Pro Light" panose="02040304050005020304" pitchFamily="18" charset="0"/>
                <a:ea typeface="+mj-ea"/>
                <a:cs typeface="+mj-cs"/>
              </a:rPr>
              <a:t>Area </a:t>
            </a:r>
            <a:r>
              <a:rPr lang="en-US" sz="2400" spc="-150" dirty="0" err="1">
                <a:latin typeface="Amasis MT Pro Light" panose="02040304050005020304" pitchFamily="18" charset="0"/>
                <a:ea typeface="+mj-ea"/>
                <a:cs typeface="+mj-cs"/>
              </a:rPr>
              <a:t>contratti</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convenzione</a:t>
            </a:r>
            <a:r>
              <a:rPr lang="en-US" sz="2400" spc="-150" dirty="0">
                <a:latin typeface="Amasis MT Pro Light" panose="02040304050005020304" pitchFamily="18" charset="0"/>
                <a:ea typeface="+mj-ea"/>
                <a:cs typeface="+mj-cs"/>
              </a:rPr>
              <a:t>, </a:t>
            </a:r>
            <a:r>
              <a:rPr lang="en-US" sz="2400" spc="-150" dirty="0" err="1">
                <a:latin typeface="Amasis MT Pro Light" panose="02040304050005020304" pitchFamily="18" charset="0"/>
                <a:ea typeface="+mj-ea"/>
                <a:cs typeface="+mj-cs"/>
              </a:rPr>
              <a:t>statuti</a:t>
            </a:r>
            <a:endParaRPr lang="en-US" sz="2400" spc="-150" dirty="0">
              <a:latin typeface="Amasis MT Pro Light" panose="02040304050005020304" pitchFamily="18" charset="0"/>
              <a:ea typeface="+mj-ea"/>
              <a:cs typeface="+mj-cs"/>
            </a:endParaRPr>
          </a:p>
        </p:txBody>
      </p:sp>
      <p:pic>
        <p:nvPicPr>
          <p:cNvPr id="10242" name="Picture 2" descr="Disturbi dell'apprendimento: come aiutare i bambini? | Top Doctors">
            <a:extLst>
              <a:ext uri="{FF2B5EF4-FFF2-40B4-BE49-F238E27FC236}">
                <a16:creationId xmlns:a16="http://schemas.microsoft.com/office/drawing/2014/main" id="{8AA748E3-3878-EC08-4EA7-E7F79C5570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161" r="20211"/>
          <a:stretch/>
        </p:blipFill>
        <p:spPr bwMode="auto">
          <a:xfrm>
            <a:off x="8600652" y="-1"/>
            <a:ext cx="9687348" cy="10287001"/>
          </a:xfrm>
          <a:custGeom>
            <a:avLst/>
            <a:gdLst/>
            <a:ahLst/>
            <a:cxnLst/>
            <a:rect l="l" t="t" r="r" b="b"/>
            <a:pathLst>
              <a:path w="6458232" h="6858001">
                <a:moveTo>
                  <a:pt x="2209000" y="0"/>
                </a:moveTo>
                <a:lnTo>
                  <a:pt x="6458232" y="0"/>
                </a:lnTo>
                <a:lnTo>
                  <a:pt x="6458232" y="6858001"/>
                </a:lnTo>
                <a:lnTo>
                  <a:pt x="651045" y="6858001"/>
                </a:lnTo>
                <a:lnTo>
                  <a:pt x="635146" y="6830200"/>
                </a:lnTo>
                <a:cubicBezTo>
                  <a:pt x="230085" y="6080469"/>
                  <a:pt x="0" y="5221296"/>
                  <a:pt x="0" y="4308089"/>
                </a:cubicBezTo>
                <a:cubicBezTo>
                  <a:pt x="0" y="2572997"/>
                  <a:pt x="830606" y="1032965"/>
                  <a:pt x="2113832" y="68046"/>
                </a:cubicBezTo>
                <a:close/>
              </a:path>
            </a:pathLst>
          </a:custGeom>
          <a:noFill/>
          <a:extLst>
            <a:ext uri="{909E8E84-426E-40DD-AFC4-6F175D3DCCD1}">
              <a14:hiddenFill xmlns:a14="http://schemas.microsoft.com/office/drawing/2010/main">
                <a:solidFill>
                  <a:srgbClr val="FFFFFF"/>
                </a:solidFill>
              </a14:hiddenFill>
            </a:ext>
          </a:extLst>
        </p:spPr>
      </p:pic>
      <p:sp>
        <p:nvSpPr>
          <p:cNvPr id="10253" name="!!Rectangle">
            <a:extLst>
              <a:ext uri="{FF2B5EF4-FFF2-40B4-BE49-F238E27FC236}">
                <a16:creationId xmlns:a16="http://schemas.microsoft.com/office/drawing/2014/main" id="{95106A28-883A-4993-BF9E-C403B81A8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91403" y="6411685"/>
            <a:ext cx="1237884" cy="123788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255" name="!!Oval">
            <a:extLst>
              <a:ext uri="{FF2B5EF4-FFF2-40B4-BE49-F238E27FC236}">
                <a16:creationId xmlns:a16="http://schemas.microsoft.com/office/drawing/2014/main" id="{F5AE4E4F-9F4C-43ED-8299-9BD63B74E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1113" y="8474529"/>
            <a:ext cx="819150" cy="81915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0624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8" name="Rectangle 4102">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5"/>
          <p:cNvSpPr txBox="1"/>
          <p:nvPr/>
        </p:nvSpPr>
        <p:spPr>
          <a:xfrm>
            <a:off x="1335507" y="960120"/>
            <a:ext cx="5601021" cy="534924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8100" spc="-519" dirty="0" err="1">
                <a:latin typeface="Amasis MT Pro Light" panose="02040304050005020304" pitchFamily="18" charset="0"/>
                <a:ea typeface="+mj-ea"/>
                <a:cs typeface="+mj-cs"/>
              </a:rPr>
              <a:t>Grazie</a:t>
            </a:r>
            <a:endParaRPr lang="en-US" sz="8100" spc="-519" dirty="0">
              <a:latin typeface="Amasis MT Pro Light" panose="02040304050005020304" pitchFamily="18" charset="0"/>
              <a:ea typeface="+mj-ea"/>
              <a:cs typeface="+mj-cs"/>
            </a:endParaRPr>
          </a:p>
        </p:txBody>
      </p:sp>
      <p:sp>
        <p:nvSpPr>
          <p:cNvPr id="16" name="TextBox 16"/>
          <p:cNvSpPr txBox="1"/>
          <p:nvPr/>
        </p:nvSpPr>
        <p:spPr>
          <a:xfrm>
            <a:off x="1335508" y="6954012"/>
            <a:ext cx="5601021" cy="2359152"/>
          </a:xfrm>
          <a:prstGeom prst="rect">
            <a:avLst/>
          </a:prstGeom>
        </p:spPr>
        <p:txBody>
          <a:bodyPr vert="horz" lIns="91440" tIns="45720" rIns="91440" bIns="45720" rtlCol="0">
            <a:normAutofit/>
          </a:bodyPr>
          <a:lstStyle/>
          <a:p>
            <a:pPr>
              <a:lnSpc>
                <a:spcPct val="90000"/>
              </a:lnSpc>
              <a:spcBef>
                <a:spcPts val="1000"/>
              </a:spcBef>
            </a:pPr>
            <a:r>
              <a:rPr lang="en-US" sz="2400" spc="-159">
                <a:hlinkClick r:id="rId2"/>
              </a:rPr>
              <a:t>www.</a:t>
            </a:r>
            <a:r>
              <a:rPr lang="en-US" sz="2400" spc="-159">
                <a:latin typeface="Amasis MT Pro Light" panose="02040304050005020304" pitchFamily="18" charset="0"/>
                <a:hlinkClick r:id="rId2"/>
              </a:rPr>
              <a:t>fismbergamo</a:t>
            </a:r>
            <a:r>
              <a:rPr lang="en-US" sz="2400" spc="-159">
                <a:hlinkClick r:id="rId2"/>
              </a:rPr>
              <a:t>.it</a:t>
            </a:r>
            <a:r>
              <a:rPr lang="en-US" sz="2400" spc="-159"/>
              <a:t> </a:t>
            </a:r>
          </a:p>
        </p:txBody>
      </p:sp>
      <p:sp>
        <p:nvSpPr>
          <p:cNvPr id="411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35507" y="6613900"/>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Stampa poesia Felicità di Trilussa – ElettraArt">
            <a:extLst>
              <a:ext uri="{FF2B5EF4-FFF2-40B4-BE49-F238E27FC236}">
                <a16:creationId xmlns:a16="http://schemas.microsoft.com/office/drawing/2014/main" id="{2340A90C-3BFD-9E91-F931-B8DE32138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02" r="-2" b="-2"/>
          <a:stretch/>
        </p:blipFill>
        <p:spPr bwMode="auto">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2"/>
          <p:cNvSpPr txBox="1"/>
          <p:nvPr/>
        </p:nvSpPr>
        <p:spPr>
          <a:xfrm>
            <a:off x="7946643" y="493776"/>
            <a:ext cx="9376665" cy="267462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8100" spc="-399">
                <a:latin typeface="Amasis MT Pro Light" panose="02040304050005020304" pitchFamily="18" charset="0"/>
                <a:ea typeface="+mj-ea"/>
                <a:cs typeface="+mj-cs"/>
              </a:rPr>
              <a:t>I filosofi e la felicità</a:t>
            </a:r>
            <a:endParaRPr lang="en-US" sz="8100" spc="-399" dirty="0">
              <a:latin typeface="Amasis MT Pro Light" panose="02040304050005020304" pitchFamily="18" charset="0"/>
              <a:ea typeface="+mj-ea"/>
              <a:cs typeface="+mj-cs"/>
            </a:endParaRPr>
          </a:p>
        </p:txBody>
      </p:sp>
      <p:pic>
        <p:nvPicPr>
          <p:cNvPr id="2050" name="Picture 2" descr="Sagome di alberi in bianco e nero | Foto Premium">
            <a:extLst>
              <a:ext uri="{FF2B5EF4-FFF2-40B4-BE49-F238E27FC236}">
                <a16:creationId xmlns:a16="http://schemas.microsoft.com/office/drawing/2014/main" id="{BFE27ECE-940F-0A5C-B1EE-7984AD941F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78" r="-1" b="-1"/>
          <a:stretch/>
        </p:blipFill>
        <p:spPr bwMode="auto">
          <a:xfrm>
            <a:off x="1" y="10"/>
            <a:ext cx="6986016" cy="10286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05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643" y="3562420"/>
            <a:ext cx="6365383" cy="27432"/>
          </a:xfrm>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5383" h="27432" fill="none" extrusionOk="0">
                <a:moveTo>
                  <a:pt x="0" y="0"/>
                </a:moveTo>
                <a:cubicBezTo>
                  <a:pt x="164014" y="-28800"/>
                  <a:pt x="392589" y="16597"/>
                  <a:pt x="636538" y="0"/>
                </a:cubicBezTo>
                <a:cubicBezTo>
                  <a:pt x="880487" y="-16597"/>
                  <a:pt x="1095224" y="-7871"/>
                  <a:pt x="1336730" y="0"/>
                </a:cubicBezTo>
                <a:cubicBezTo>
                  <a:pt x="1578236" y="7871"/>
                  <a:pt x="1649337" y="-22384"/>
                  <a:pt x="1909615" y="0"/>
                </a:cubicBezTo>
                <a:cubicBezTo>
                  <a:pt x="2169893" y="22384"/>
                  <a:pt x="2279697" y="7436"/>
                  <a:pt x="2418846" y="0"/>
                </a:cubicBezTo>
                <a:cubicBezTo>
                  <a:pt x="2557995" y="-7436"/>
                  <a:pt x="2719158" y="24395"/>
                  <a:pt x="2928076" y="0"/>
                </a:cubicBezTo>
                <a:cubicBezTo>
                  <a:pt x="3136994" y="-24395"/>
                  <a:pt x="3236398" y="-16046"/>
                  <a:pt x="3373653" y="0"/>
                </a:cubicBezTo>
                <a:cubicBezTo>
                  <a:pt x="3510908" y="16046"/>
                  <a:pt x="3933654" y="-18835"/>
                  <a:pt x="4137499" y="0"/>
                </a:cubicBezTo>
                <a:cubicBezTo>
                  <a:pt x="4341344" y="18835"/>
                  <a:pt x="4634949" y="16518"/>
                  <a:pt x="4901345" y="0"/>
                </a:cubicBezTo>
                <a:cubicBezTo>
                  <a:pt x="5167741" y="-16518"/>
                  <a:pt x="5482502" y="-23233"/>
                  <a:pt x="5665191" y="0"/>
                </a:cubicBezTo>
                <a:cubicBezTo>
                  <a:pt x="5847880" y="23233"/>
                  <a:pt x="6038909" y="-19558"/>
                  <a:pt x="6365383" y="0"/>
                </a:cubicBezTo>
                <a:cubicBezTo>
                  <a:pt x="6366317" y="12270"/>
                  <a:pt x="6364320" y="20068"/>
                  <a:pt x="6365383" y="27432"/>
                </a:cubicBezTo>
                <a:cubicBezTo>
                  <a:pt x="6160909" y="45028"/>
                  <a:pt x="5918554" y="42323"/>
                  <a:pt x="5728845" y="27432"/>
                </a:cubicBezTo>
                <a:cubicBezTo>
                  <a:pt x="5539136" y="12541"/>
                  <a:pt x="5172149" y="23835"/>
                  <a:pt x="5028653" y="27432"/>
                </a:cubicBezTo>
                <a:cubicBezTo>
                  <a:pt x="4885157" y="31029"/>
                  <a:pt x="4768966" y="33290"/>
                  <a:pt x="4583076" y="27432"/>
                </a:cubicBezTo>
                <a:cubicBezTo>
                  <a:pt x="4397186" y="21574"/>
                  <a:pt x="4295537" y="38724"/>
                  <a:pt x="4137499" y="27432"/>
                </a:cubicBezTo>
                <a:cubicBezTo>
                  <a:pt x="3979461" y="16140"/>
                  <a:pt x="3895902" y="23317"/>
                  <a:pt x="3691922" y="27432"/>
                </a:cubicBezTo>
                <a:cubicBezTo>
                  <a:pt x="3487942" y="31547"/>
                  <a:pt x="3348597" y="42606"/>
                  <a:pt x="3182692" y="27432"/>
                </a:cubicBezTo>
                <a:cubicBezTo>
                  <a:pt x="3016787" y="12259"/>
                  <a:pt x="2922425" y="45987"/>
                  <a:pt x="2673461" y="27432"/>
                </a:cubicBezTo>
                <a:cubicBezTo>
                  <a:pt x="2424497" y="8877"/>
                  <a:pt x="2406338" y="46461"/>
                  <a:pt x="2164230" y="27432"/>
                </a:cubicBezTo>
                <a:cubicBezTo>
                  <a:pt x="1922122" y="8403"/>
                  <a:pt x="1843534" y="2368"/>
                  <a:pt x="1655000" y="27432"/>
                </a:cubicBezTo>
                <a:cubicBezTo>
                  <a:pt x="1466466" y="52497"/>
                  <a:pt x="1384300" y="39658"/>
                  <a:pt x="1145769" y="27432"/>
                </a:cubicBezTo>
                <a:cubicBezTo>
                  <a:pt x="907238" y="15206"/>
                  <a:pt x="344177" y="36391"/>
                  <a:pt x="0" y="27432"/>
                </a:cubicBezTo>
                <a:cubicBezTo>
                  <a:pt x="-1194" y="21937"/>
                  <a:pt x="1202" y="7917"/>
                  <a:pt x="0" y="0"/>
                </a:cubicBezTo>
                <a:close/>
              </a:path>
              <a:path w="6365383" h="27432" stroke="0" extrusionOk="0">
                <a:moveTo>
                  <a:pt x="0" y="0"/>
                </a:moveTo>
                <a:cubicBezTo>
                  <a:pt x="152654" y="12967"/>
                  <a:pt x="297359" y="-4977"/>
                  <a:pt x="509231" y="0"/>
                </a:cubicBezTo>
                <a:cubicBezTo>
                  <a:pt x="721103" y="4977"/>
                  <a:pt x="792740" y="-12744"/>
                  <a:pt x="954807" y="0"/>
                </a:cubicBezTo>
                <a:cubicBezTo>
                  <a:pt x="1116874" y="12744"/>
                  <a:pt x="1322429" y="24743"/>
                  <a:pt x="1464038" y="0"/>
                </a:cubicBezTo>
                <a:cubicBezTo>
                  <a:pt x="1605647" y="-24743"/>
                  <a:pt x="1947393" y="-20672"/>
                  <a:pt x="2100576" y="0"/>
                </a:cubicBezTo>
                <a:cubicBezTo>
                  <a:pt x="2253759" y="20672"/>
                  <a:pt x="2622231" y="-30966"/>
                  <a:pt x="2800769" y="0"/>
                </a:cubicBezTo>
                <a:cubicBezTo>
                  <a:pt x="2979307" y="30966"/>
                  <a:pt x="3356872" y="-13631"/>
                  <a:pt x="3564614" y="0"/>
                </a:cubicBezTo>
                <a:cubicBezTo>
                  <a:pt x="3772356" y="13631"/>
                  <a:pt x="4163183" y="-4973"/>
                  <a:pt x="4328460" y="0"/>
                </a:cubicBezTo>
                <a:cubicBezTo>
                  <a:pt x="4493737" y="4973"/>
                  <a:pt x="4672761" y="-9287"/>
                  <a:pt x="4901345" y="0"/>
                </a:cubicBezTo>
                <a:cubicBezTo>
                  <a:pt x="5129930" y="9287"/>
                  <a:pt x="5395146" y="9436"/>
                  <a:pt x="5601537" y="0"/>
                </a:cubicBezTo>
                <a:cubicBezTo>
                  <a:pt x="5807928" y="-9436"/>
                  <a:pt x="5983747" y="-13862"/>
                  <a:pt x="6365383" y="0"/>
                </a:cubicBezTo>
                <a:cubicBezTo>
                  <a:pt x="6365699" y="13405"/>
                  <a:pt x="6365869" y="14360"/>
                  <a:pt x="6365383" y="27432"/>
                </a:cubicBezTo>
                <a:cubicBezTo>
                  <a:pt x="6195306" y="29393"/>
                  <a:pt x="5872535" y="56613"/>
                  <a:pt x="5728845" y="27432"/>
                </a:cubicBezTo>
                <a:cubicBezTo>
                  <a:pt x="5585155" y="-1749"/>
                  <a:pt x="5272464" y="11679"/>
                  <a:pt x="5028653" y="27432"/>
                </a:cubicBezTo>
                <a:cubicBezTo>
                  <a:pt x="4784842" y="43185"/>
                  <a:pt x="4688244" y="28658"/>
                  <a:pt x="4455768" y="27432"/>
                </a:cubicBezTo>
                <a:cubicBezTo>
                  <a:pt x="4223293" y="26206"/>
                  <a:pt x="4032880" y="15477"/>
                  <a:pt x="3882884" y="27432"/>
                </a:cubicBezTo>
                <a:cubicBezTo>
                  <a:pt x="3732888" y="39387"/>
                  <a:pt x="3278726" y="-7170"/>
                  <a:pt x="3119038" y="27432"/>
                </a:cubicBezTo>
                <a:cubicBezTo>
                  <a:pt x="2959350" y="62034"/>
                  <a:pt x="2786856" y="40315"/>
                  <a:pt x="2609807" y="27432"/>
                </a:cubicBezTo>
                <a:cubicBezTo>
                  <a:pt x="2432758" y="14549"/>
                  <a:pt x="2064373" y="16547"/>
                  <a:pt x="1909615" y="27432"/>
                </a:cubicBezTo>
                <a:cubicBezTo>
                  <a:pt x="1754857" y="38317"/>
                  <a:pt x="1663685" y="27374"/>
                  <a:pt x="1464038" y="27432"/>
                </a:cubicBezTo>
                <a:cubicBezTo>
                  <a:pt x="1264391" y="27490"/>
                  <a:pt x="1071013" y="1487"/>
                  <a:pt x="827500" y="27432"/>
                </a:cubicBezTo>
                <a:cubicBezTo>
                  <a:pt x="583987" y="53377"/>
                  <a:pt x="349818" y="3910"/>
                  <a:pt x="0" y="27432"/>
                </a:cubicBezTo>
                <a:cubicBezTo>
                  <a:pt x="-116" y="21844"/>
                  <a:pt x="591" y="653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p:cNvSpPr txBox="1"/>
          <p:nvPr/>
        </p:nvSpPr>
        <p:spPr>
          <a:xfrm>
            <a:off x="7946643" y="4059936"/>
            <a:ext cx="9376665" cy="5225796"/>
          </a:xfrm>
          <a:prstGeom prst="rect">
            <a:avLst/>
          </a:prstGeom>
        </p:spPr>
        <p:txBody>
          <a:bodyPr vert="horz" lIns="91440" tIns="45720" rIns="91440" bIns="45720" rtlCol="0">
            <a:normAutofit/>
          </a:bodyPr>
          <a:lstStyle/>
          <a:p>
            <a:pPr lvl="0">
              <a:lnSpc>
                <a:spcPct val="90000"/>
              </a:lnSpc>
              <a:spcBef>
                <a:spcPct val="0"/>
              </a:spcBef>
              <a:spcAft>
                <a:spcPts val="600"/>
              </a:spcAft>
            </a:pPr>
            <a:r>
              <a:rPr lang="en-US" sz="2600" spc="113" dirty="0">
                <a:latin typeface="Amasis MT Pro Light" panose="02040304050005020304" pitchFamily="18" charset="0"/>
              </a:rPr>
              <a:t>I </a:t>
            </a:r>
            <a:r>
              <a:rPr lang="en-US" sz="2600" spc="-25" dirty="0" err="1">
                <a:latin typeface="Amasis MT Pro Light" panose="02040304050005020304" pitchFamily="18" charset="0"/>
              </a:rPr>
              <a:t>filosofi</a:t>
            </a:r>
            <a:r>
              <a:rPr lang="en-US" sz="2600" spc="-25" dirty="0">
                <a:latin typeface="Amasis MT Pro Light" panose="02040304050005020304" pitchFamily="18" charset="0"/>
              </a:rPr>
              <a:t> </a:t>
            </a:r>
            <a:r>
              <a:rPr lang="en-US" sz="2600" spc="-25" dirty="0" err="1">
                <a:latin typeface="Amasis MT Pro Light" panose="02040304050005020304" pitchFamily="18" charset="0"/>
              </a:rPr>
              <a:t>hanno</a:t>
            </a:r>
            <a:r>
              <a:rPr lang="en-US" sz="2600" spc="-25" dirty="0">
                <a:latin typeface="Amasis MT Pro Light" panose="02040304050005020304" pitchFamily="18" charset="0"/>
              </a:rPr>
              <a:t> da sempre </a:t>
            </a:r>
            <a:r>
              <a:rPr lang="en-US" sz="2600" spc="-25" dirty="0" err="1">
                <a:latin typeface="Amasis MT Pro Light" panose="02040304050005020304" pitchFamily="18" charset="0"/>
              </a:rPr>
              <a:t>ragionato</a:t>
            </a:r>
            <a:r>
              <a:rPr lang="en-US" sz="2600" spc="-25" dirty="0">
                <a:latin typeface="Amasis MT Pro Light" panose="02040304050005020304" pitchFamily="18" charset="0"/>
              </a:rPr>
              <a:t> </a:t>
            </a:r>
            <a:r>
              <a:rPr lang="en-US" sz="2600" spc="-25" dirty="0" err="1">
                <a:latin typeface="Amasis MT Pro Light" panose="02040304050005020304" pitchFamily="18" charset="0"/>
              </a:rPr>
              <a:t>sull’essenza</a:t>
            </a:r>
            <a:r>
              <a:rPr lang="en-US" sz="2600" spc="-25" dirty="0">
                <a:latin typeface="Amasis MT Pro Light" panose="02040304050005020304" pitchFamily="18" charset="0"/>
              </a:rPr>
              <a:t> </a:t>
            </a:r>
            <a:r>
              <a:rPr lang="en-US" sz="2600" spc="-25" dirty="0" err="1">
                <a:latin typeface="Amasis MT Pro Light" panose="02040304050005020304" pitchFamily="18" charset="0"/>
              </a:rPr>
              <a:t>della</a:t>
            </a:r>
            <a:r>
              <a:rPr lang="en-US" sz="2600" spc="-25" dirty="0">
                <a:latin typeface="Amasis MT Pro Light" panose="02040304050005020304" pitchFamily="18" charset="0"/>
              </a:rPr>
              <a:t> </a:t>
            </a:r>
            <a:r>
              <a:rPr lang="en-US" sz="2600" spc="-25" dirty="0" err="1">
                <a:latin typeface="Amasis MT Pro Light" panose="02040304050005020304" pitchFamily="18" charset="0"/>
              </a:rPr>
              <a:t>felicità</a:t>
            </a:r>
            <a:r>
              <a:rPr lang="en-US" sz="2600" spc="-25" dirty="0">
                <a:latin typeface="Amasis MT Pro Light" panose="02040304050005020304" pitchFamily="18" charset="0"/>
              </a:rPr>
              <a:t> e </a:t>
            </a:r>
            <a:r>
              <a:rPr lang="en-US" sz="2600" spc="-25" dirty="0" err="1">
                <a:latin typeface="Amasis MT Pro Light" panose="02040304050005020304" pitchFamily="18" charset="0"/>
              </a:rPr>
              <a:t>sulle</a:t>
            </a:r>
            <a:r>
              <a:rPr lang="en-US" sz="2600" spc="-25" dirty="0">
                <a:latin typeface="Amasis MT Pro Light" panose="02040304050005020304" pitchFamily="18" charset="0"/>
              </a:rPr>
              <a:t> </a:t>
            </a:r>
            <a:r>
              <a:rPr lang="en-US" sz="2600" spc="-25" dirty="0" err="1">
                <a:latin typeface="Amasis MT Pro Light" panose="02040304050005020304" pitchFamily="18" charset="0"/>
              </a:rPr>
              <a:t>condizioni</a:t>
            </a:r>
            <a:r>
              <a:rPr lang="en-US" sz="2600" spc="-25" dirty="0">
                <a:latin typeface="Amasis MT Pro Light" panose="02040304050005020304" pitchFamily="18" charset="0"/>
              </a:rPr>
              <a:t> per il </a:t>
            </a:r>
            <a:r>
              <a:rPr lang="en-US" sz="2600" spc="-25" dirty="0" err="1">
                <a:latin typeface="Amasis MT Pro Light" panose="02040304050005020304" pitchFamily="18" charset="0"/>
              </a:rPr>
              <a:t>suo</a:t>
            </a:r>
            <a:r>
              <a:rPr lang="en-US" sz="2600" spc="-25" dirty="0">
                <a:latin typeface="Amasis MT Pro Light" panose="02040304050005020304" pitchFamily="18" charset="0"/>
              </a:rPr>
              <a:t> </a:t>
            </a:r>
            <a:r>
              <a:rPr lang="en-US" sz="2600" spc="-25" dirty="0" err="1">
                <a:latin typeface="Amasis MT Pro Light" panose="02040304050005020304" pitchFamily="18" charset="0"/>
              </a:rPr>
              <a:t>accadere</a:t>
            </a:r>
            <a:r>
              <a:rPr lang="en-US" sz="2600" spc="-25" dirty="0">
                <a:latin typeface="Amasis MT Pro Light" panose="02040304050005020304" pitchFamily="18" charset="0"/>
              </a:rPr>
              <a:t>.</a:t>
            </a:r>
          </a:p>
          <a:p>
            <a:pPr lvl="0">
              <a:lnSpc>
                <a:spcPct val="90000"/>
              </a:lnSpc>
              <a:spcBef>
                <a:spcPct val="0"/>
              </a:spcBef>
              <a:spcAft>
                <a:spcPts val="600"/>
              </a:spcAft>
            </a:pPr>
            <a:r>
              <a:rPr lang="en-US" sz="2600" spc="-25" dirty="0">
                <a:latin typeface="Amasis MT Pro Light" panose="02040304050005020304" pitchFamily="18" charset="0"/>
              </a:rPr>
              <a:t>La nostra idea di </a:t>
            </a:r>
            <a:r>
              <a:rPr lang="en-US" sz="2600" spc="-25" dirty="0" err="1">
                <a:latin typeface="Amasis MT Pro Light" panose="02040304050005020304" pitchFamily="18" charset="0"/>
              </a:rPr>
              <a:t>felicità</a:t>
            </a:r>
            <a:r>
              <a:rPr lang="en-US" sz="2600" spc="-25" dirty="0">
                <a:latin typeface="Amasis MT Pro Light" panose="02040304050005020304" pitchFamily="18" charset="0"/>
              </a:rPr>
              <a:t> </a:t>
            </a:r>
            <a:r>
              <a:rPr lang="en-US" sz="2600" spc="-25" dirty="0" err="1">
                <a:latin typeface="Amasis MT Pro Light" panose="02040304050005020304" pitchFamily="18" charset="0"/>
              </a:rPr>
              <a:t>si</a:t>
            </a:r>
            <a:r>
              <a:rPr lang="en-US" sz="2600" spc="-25" dirty="0">
                <a:latin typeface="Amasis MT Pro Light" panose="02040304050005020304" pitchFamily="18" charset="0"/>
              </a:rPr>
              <a:t> </a:t>
            </a:r>
            <a:r>
              <a:rPr lang="en-US" sz="2600" spc="-25" dirty="0" err="1">
                <a:latin typeface="Amasis MT Pro Light" panose="02040304050005020304" pitchFamily="18" charset="0"/>
              </a:rPr>
              <a:t>avvicina</a:t>
            </a:r>
            <a:r>
              <a:rPr lang="en-US" sz="2600" spc="-25" dirty="0">
                <a:latin typeface="Amasis MT Pro Light" panose="02040304050005020304" pitchFamily="18" charset="0"/>
              </a:rPr>
              <a:t> molto a </a:t>
            </a:r>
            <a:r>
              <a:rPr lang="en-US" sz="2600" spc="-25" dirty="0" err="1">
                <a:latin typeface="Amasis MT Pro Light" panose="02040304050005020304" pitchFamily="18" charset="0"/>
              </a:rPr>
              <a:t>quello</a:t>
            </a:r>
            <a:r>
              <a:rPr lang="en-US" sz="2600" spc="-25" dirty="0">
                <a:latin typeface="Amasis MT Pro Light" panose="02040304050005020304" pitchFamily="18" charset="0"/>
              </a:rPr>
              <a:t> </a:t>
            </a:r>
            <a:r>
              <a:rPr lang="en-US" sz="2600" spc="-25" dirty="0" err="1">
                <a:latin typeface="Amasis MT Pro Light" panose="02040304050005020304" pitchFamily="18" charset="0"/>
              </a:rPr>
              <a:t>che</a:t>
            </a:r>
            <a:r>
              <a:rPr lang="en-US" sz="2600" spc="-25" dirty="0">
                <a:latin typeface="Amasis MT Pro Light" panose="02040304050005020304" pitchFamily="18" charset="0"/>
              </a:rPr>
              <a:t> </a:t>
            </a:r>
            <a:r>
              <a:rPr lang="en-US" sz="2600" spc="-25" dirty="0" err="1">
                <a:latin typeface="Amasis MT Pro Light" panose="02040304050005020304" pitchFamily="18" charset="0"/>
              </a:rPr>
              <a:t>sulla</a:t>
            </a:r>
            <a:r>
              <a:rPr lang="en-US" sz="2600" spc="-25" dirty="0">
                <a:latin typeface="Amasis MT Pro Light" panose="02040304050005020304" pitchFamily="18" charset="0"/>
              </a:rPr>
              <a:t> </a:t>
            </a:r>
            <a:r>
              <a:rPr lang="en-US" sz="2600" spc="-25" dirty="0" err="1">
                <a:latin typeface="Amasis MT Pro Light" panose="02040304050005020304" pitchFamily="18" charset="0"/>
              </a:rPr>
              <a:t>felicità</a:t>
            </a:r>
            <a:r>
              <a:rPr lang="en-US" sz="2600" spc="-25" dirty="0">
                <a:latin typeface="Amasis MT Pro Light" panose="02040304050005020304" pitchFamily="18" charset="0"/>
              </a:rPr>
              <a:t> </a:t>
            </a:r>
            <a:r>
              <a:rPr lang="en-US" sz="2600" spc="-25" dirty="0" err="1">
                <a:latin typeface="Amasis MT Pro Light" panose="02040304050005020304" pitchFamily="18" charset="0"/>
              </a:rPr>
              <a:t>hanno</a:t>
            </a:r>
            <a:r>
              <a:rPr lang="en-US" sz="2600" spc="-25" dirty="0">
                <a:latin typeface="Amasis MT Pro Light" panose="02040304050005020304" pitchFamily="18" charset="0"/>
              </a:rPr>
              <a:t> </a:t>
            </a:r>
            <a:r>
              <a:rPr lang="en-US" sz="2600" spc="-25" dirty="0" err="1">
                <a:latin typeface="Amasis MT Pro Light" panose="02040304050005020304" pitchFamily="18" charset="0"/>
              </a:rPr>
              <a:t>scritto</a:t>
            </a:r>
            <a:r>
              <a:rPr lang="en-US" sz="2600" spc="-25" dirty="0">
                <a:latin typeface="Amasis MT Pro Light" panose="02040304050005020304" pitchFamily="18" charset="0"/>
              </a:rPr>
              <a:t> </a:t>
            </a:r>
            <a:r>
              <a:rPr lang="en-US" sz="2600" spc="-25" dirty="0" err="1">
                <a:latin typeface="Amasis MT Pro Light" panose="02040304050005020304" pitchFamily="18" charset="0"/>
              </a:rPr>
              <a:t>filosofi</a:t>
            </a:r>
            <a:r>
              <a:rPr lang="en-US" sz="2600" spc="-25" dirty="0">
                <a:latin typeface="Amasis MT Pro Light" panose="02040304050005020304" pitchFamily="18" charset="0"/>
              </a:rPr>
              <a:t> </a:t>
            </a:r>
            <a:r>
              <a:rPr lang="en-US" sz="2600" spc="-25" dirty="0" err="1">
                <a:latin typeface="Amasis MT Pro Light" panose="02040304050005020304" pitchFamily="18" charset="0"/>
              </a:rPr>
              <a:t>dell’antica</a:t>
            </a:r>
            <a:r>
              <a:rPr lang="en-US" sz="2600" spc="-25" dirty="0">
                <a:latin typeface="Amasis MT Pro Light" panose="02040304050005020304" pitchFamily="18" charset="0"/>
              </a:rPr>
              <a:t> Grecia e in </a:t>
            </a:r>
            <a:r>
              <a:rPr lang="en-US" sz="2600" spc="-25" dirty="0" err="1">
                <a:latin typeface="Amasis MT Pro Light" panose="02040304050005020304" pitchFamily="18" charset="0"/>
              </a:rPr>
              <a:t>particolare</a:t>
            </a:r>
            <a:r>
              <a:rPr lang="en-US" sz="2600" spc="-25" dirty="0">
                <a:latin typeface="Amasis MT Pro Light" panose="02040304050005020304" pitchFamily="18" charset="0"/>
              </a:rPr>
              <a:t> </a:t>
            </a:r>
            <a:r>
              <a:rPr lang="en-US" sz="2600" spc="-25" dirty="0" err="1">
                <a:latin typeface="Amasis MT Pro Light" panose="02040304050005020304" pitchFamily="18" charset="0"/>
              </a:rPr>
              <a:t>Aristotele</a:t>
            </a:r>
            <a:r>
              <a:rPr lang="en-US" sz="2600" spc="-25" dirty="0">
                <a:latin typeface="Amasis MT Pro Light" panose="02040304050005020304" pitchFamily="18" charset="0"/>
              </a:rPr>
              <a:t> </a:t>
            </a:r>
          </a:p>
          <a:p>
            <a:pPr marL="0" lvl="0" indent="-228600">
              <a:lnSpc>
                <a:spcPct val="90000"/>
              </a:lnSpc>
              <a:spcBef>
                <a:spcPct val="0"/>
              </a:spcBef>
              <a:spcAft>
                <a:spcPts val="600"/>
              </a:spcAft>
              <a:buFont typeface="Arial" panose="020B0604020202020204" pitchFamily="34" charset="0"/>
              <a:buChar char="•"/>
            </a:pPr>
            <a:endParaRPr lang="en-US" sz="2600" spc="-25" dirty="0">
              <a:latin typeface="Amasis MT Pro Light" panose="02040304050005020304" pitchFamily="18" charset="0"/>
            </a:endParaRPr>
          </a:p>
          <a:p>
            <a:pPr lvl="0">
              <a:lnSpc>
                <a:spcPct val="90000"/>
              </a:lnSpc>
              <a:spcBef>
                <a:spcPct val="0"/>
              </a:spcBef>
              <a:spcAft>
                <a:spcPts val="600"/>
              </a:spcAft>
            </a:pPr>
            <a:r>
              <a:rPr lang="en-US" sz="2600" spc="-25" dirty="0" err="1">
                <a:latin typeface="Amasis MT Pro Light" panose="02040304050005020304" pitchFamily="18" charset="0"/>
              </a:rPr>
              <a:t>Aristotele</a:t>
            </a:r>
            <a:r>
              <a:rPr lang="en-US" sz="2600" spc="-25" dirty="0">
                <a:latin typeface="Amasis MT Pro Light" panose="02040304050005020304" pitchFamily="18" charset="0"/>
              </a:rPr>
              <a:t>: la </a:t>
            </a:r>
            <a:r>
              <a:rPr lang="en-US" sz="2600" spc="-25" dirty="0" err="1">
                <a:latin typeface="Amasis MT Pro Light" panose="02040304050005020304" pitchFamily="18" charset="0"/>
              </a:rPr>
              <a:t>felicità</a:t>
            </a:r>
            <a:r>
              <a:rPr lang="en-US" sz="2600" spc="-25" dirty="0">
                <a:latin typeface="Amasis MT Pro Light" panose="02040304050005020304" pitchFamily="18" charset="0"/>
              </a:rPr>
              <a:t> è lo </a:t>
            </a:r>
            <a:r>
              <a:rPr lang="en-US" sz="2600" spc="-25" dirty="0" err="1">
                <a:latin typeface="Amasis MT Pro Light" panose="02040304050005020304" pitchFamily="18" charset="0"/>
              </a:rPr>
              <a:t>scopo</a:t>
            </a:r>
            <a:r>
              <a:rPr lang="en-US" sz="2600" spc="-25" dirty="0">
                <a:latin typeface="Amasis MT Pro Light" panose="02040304050005020304" pitchFamily="18" charset="0"/>
              </a:rPr>
              <a:t> ultimo </a:t>
            </a:r>
            <a:r>
              <a:rPr lang="en-US" sz="2600" spc="-25" dirty="0" err="1">
                <a:latin typeface="Amasis MT Pro Light" panose="02040304050005020304" pitchFamily="18" charset="0"/>
              </a:rPr>
              <a:t>dell’uomo</a:t>
            </a:r>
            <a:r>
              <a:rPr lang="en-US" sz="2600" spc="-25" dirty="0">
                <a:latin typeface="Amasis MT Pro Light" panose="02040304050005020304" pitchFamily="18" charset="0"/>
              </a:rPr>
              <a:t>, la </a:t>
            </a:r>
            <a:r>
              <a:rPr lang="en-US" sz="2600" spc="-25" dirty="0" err="1">
                <a:latin typeface="Amasis MT Pro Light" panose="02040304050005020304" pitchFamily="18" charset="0"/>
              </a:rPr>
              <a:t>ragione</a:t>
            </a:r>
            <a:r>
              <a:rPr lang="en-US" sz="2600" spc="-25" dirty="0">
                <a:latin typeface="Amasis MT Pro Light" panose="02040304050005020304" pitchFamily="18" charset="0"/>
              </a:rPr>
              <a:t> </a:t>
            </a:r>
            <a:r>
              <a:rPr lang="en-US" sz="2600" spc="-25" dirty="0" err="1">
                <a:latin typeface="Amasis MT Pro Light" panose="02040304050005020304" pitchFamily="18" charset="0"/>
              </a:rPr>
              <a:t>della</a:t>
            </a:r>
            <a:r>
              <a:rPr lang="en-US" sz="2600" spc="-25" dirty="0">
                <a:latin typeface="Amasis MT Pro Light" panose="02040304050005020304" pitchFamily="18" charset="0"/>
              </a:rPr>
              <a:t> </a:t>
            </a:r>
            <a:r>
              <a:rPr lang="en-US" sz="2600" spc="-25" dirty="0" err="1">
                <a:latin typeface="Amasis MT Pro Light" panose="02040304050005020304" pitchFamily="18" charset="0"/>
              </a:rPr>
              <a:t>sua</a:t>
            </a:r>
            <a:r>
              <a:rPr lang="en-US" sz="2600" spc="-25" dirty="0">
                <a:latin typeface="Amasis MT Pro Light" panose="02040304050005020304" pitchFamily="18" charset="0"/>
              </a:rPr>
              <a:t> </a:t>
            </a:r>
            <a:r>
              <a:rPr lang="en-US" sz="2600" spc="-25" dirty="0" err="1">
                <a:latin typeface="Amasis MT Pro Light" panose="02040304050005020304" pitchFamily="18" charset="0"/>
              </a:rPr>
              <a:t>esistenza</a:t>
            </a:r>
            <a:r>
              <a:rPr lang="en-US" sz="2600" spc="-25" dirty="0">
                <a:latin typeface="Amasis MT Pro Light" panose="02040304050005020304" pitchFamily="18" charset="0"/>
              </a:rPr>
              <a:t>. Che non è molto </a:t>
            </a:r>
            <a:r>
              <a:rPr lang="en-US" sz="2600" spc="-25" dirty="0" err="1">
                <a:latin typeface="Amasis MT Pro Light" panose="02040304050005020304" pitchFamily="18" charset="0"/>
              </a:rPr>
              <a:t>lontano</a:t>
            </a:r>
            <a:r>
              <a:rPr lang="en-US" sz="2600" spc="-25" dirty="0">
                <a:latin typeface="Amasis MT Pro Light" panose="02040304050005020304" pitchFamily="18" charset="0"/>
              </a:rPr>
              <a:t> </a:t>
            </a:r>
            <a:r>
              <a:rPr lang="en-US" sz="2600" spc="-25" dirty="0" err="1">
                <a:latin typeface="Amasis MT Pro Light" panose="02040304050005020304" pitchFamily="18" charset="0"/>
              </a:rPr>
              <a:t>dall’invito</a:t>
            </a:r>
            <a:r>
              <a:rPr lang="en-US" sz="2600" spc="-25" dirty="0">
                <a:latin typeface="Amasis MT Pro Light" panose="02040304050005020304" pitchFamily="18" charset="0"/>
              </a:rPr>
              <a:t> </a:t>
            </a:r>
            <a:r>
              <a:rPr lang="en-US" sz="2600" spc="-25" dirty="0" err="1">
                <a:latin typeface="Amasis MT Pro Light" panose="02040304050005020304" pitchFamily="18" charset="0"/>
              </a:rPr>
              <a:t>che</a:t>
            </a:r>
            <a:r>
              <a:rPr lang="en-US" sz="2600" spc="-25" dirty="0">
                <a:latin typeface="Amasis MT Pro Light" panose="02040304050005020304" pitchFamily="18" charset="0"/>
              </a:rPr>
              <a:t> </a:t>
            </a:r>
            <a:r>
              <a:rPr lang="en-US" sz="2600" spc="-25" dirty="0" err="1">
                <a:latin typeface="Amasis MT Pro Light" panose="02040304050005020304" pitchFamily="18" charset="0"/>
              </a:rPr>
              <a:t>troviamo</a:t>
            </a:r>
            <a:r>
              <a:rPr lang="en-US" sz="2600" spc="-25" dirty="0">
                <a:latin typeface="Amasis MT Pro Light" panose="02040304050005020304" pitchFamily="18" charset="0"/>
              </a:rPr>
              <a:t> </a:t>
            </a:r>
            <a:r>
              <a:rPr lang="en-US" sz="2600" spc="-25" dirty="0" err="1">
                <a:latin typeface="Amasis MT Pro Light" panose="02040304050005020304" pitchFamily="18" charset="0"/>
              </a:rPr>
              <a:t>nel</a:t>
            </a:r>
            <a:r>
              <a:rPr lang="en-US" sz="2600" spc="-25" dirty="0">
                <a:latin typeface="Amasis MT Pro Light" panose="02040304050005020304" pitchFamily="18" charset="0"/>
              </a:rPr>
              <a:t> </a:t>
            </a:r>
            <a:r>
              <a:rPr lang="en-US" sz="2600" spc="-25" dirty="0" err="1">
                <a:latin typeface="Amasis MT Pro Light" panose="02040304050005020304" pitchFamily="18" charset="0"/>
              </a:rPr>
              <a:t>Siracide</a:t>
            </a:r>
            <a:r>
              <a:rPr lang="en-US" sz="2600" spc="-25" dirty="0">
                <a:latin typeface="Amasis MT Pro Light" panose="02040304050005020304" pitchFamily="18" charset="0"/>
              </a:rPr>
              <a:t> «</a:t>
            </a:r>
            <a:r>
              <a:rPr lang="en-US" sz="2600" spc="-25" dirty="0" err="1">
                <a:latin typeface="Amasis MT Pro Light" panose="02040304050005020304" pitchFamily="18" charset="0"/>
              </a:rPr>
              <a:t>Figlio</a:t>
            </a:r>
            <a:r>
              <a:rPr lang="en-US" sz="2600" spc="-25" dirty="0">
                <a:latin typeface="Amasis MT Pro Light" panose="02040304050005020304" pitchFamily="18" charset="0"/>
              </a:rPr>
              <a:t> per </a:t>
            </a:r>
            <a:r>
              <a:rPr lang="en-US" sz="2600" spc="-25" dirty="0" err="1">
                <a:latin typeface="Amasis MT Pro Light" panose="02040304050005020304" pitchFamily="18" charset="0"/>
              </a:rPr>
              <a:t>quanto</a:t>
            </a:r>
            <a:r>
              <a:rPr lang="en-US" sz="2600" spc="-25" dirty="0">
                <a:latin typeface="Amasis MT Pro Light" panose="02040304050005020304" pitchFamily="18" charset="0"/>
              </a:rPr>
              <a:t> </a:t>
            </a:r>
            <a:r>
              <a:rPr lang="en-US" sz="2600" spc="-25" dirty="0" err="1">
                <a:latin typeface="Amasis MT Pro Light" panose="02040304050005020304" pitchFamily="18" charset="0"/>
              </a:rPr>
              <a:t>ti</a:t>
            </a:r>
            <a:r>
              <a:rPr lang="en-US" sz="2600" spc="-25" dirty="0">
                <a:latin typeface="Amasis MT Pro Light" panose="02040304050005020304" pitchFamily="18" charset="0"/>
              </a:rPr>
              <a:t> è </a:t>
            </a:r>
            <a:r>
              <a:rPr lang="en-US" sz="2600" spc="-25" dirty="0" err="1">
                <a:latin typeface="Amasis MT Pro Light" panose="02040304050005020304" pitchFamily="18" charset="0"/>
              </a:rPr>
              <a:t>possibile</a:t>
            </a:r>
            <a:r>
              <a:rPr lang="en-US" sz="2600" spc="-25" dirty="0">
                <a:latin typeface="Amasis MT Pro Light" panose="02040304050005020304" pitchFamily="18" charset="0"/>
              </a:rPr>
              <a:t>, </a:t>
            </a:r>
            <a:r>
              <a:rPr lang="en-US" sz="2600" spc="-25" dirty="0" err="1">
                <a:latin typeface="Amasis MT Pro Light" panose="02040304050005020304" pitchFamily="18" charset="0"/>
              </a:rPr>
              <a:t>trattati</a:t>
            </a:r>
            <a:r>
              <a:rPr lang="en-US" sz="2600" spc="-25" dirty="0">
                <a:latin typeface="Amasis MT Pro Light" panose="02040304050005020304" pitchFamily="18" charset="0"/>
              </a:rPr>
              <a:t> bene… Non </a:t>
            </a:r>
            <a:r>
              <a:rPr lang="en-US" sz="2600" spc="-25" dirty="0" err="1">
                <a:latin typeface="Amasis MT Pro Light" panose="02040304050005020304" pitchFamily="18" charset="0"/>
              </a:rPr>
              <a:t>privarti</a:t>
            </a:r>
            <a:r>
              <a:rPr lang="en-US" sz="2600" spc="-25" dirty="0">
                <a:latin typeface="Amasis MT Pro Light" panose="02040304050005020304" pitchFamily="18" charset="0"/>
              </a:rPr>
              <a:t> di un solo </a:t>
            </a:r>
            <a:r>
              <a:rPr lang="en-US" sz="2600" spc="-25" dirty="0" err="1">
                <a:latin typeface="Amasis MT Pro Light" panose="02040304050005020304" pitchFamily="18" charset="0"/>
              </a:rPr>
              <a:t>giorno</a:t>
            </a:r>
            <a:r>
              <a:rPr lang="en-US" sz="2600" spc="-25" dirty="0">
                <a:latin typeface="Amasis MT Pro Light" panose="02040304050005020304" pitchFamily="18" charset="0"/>
              </a:rPr>
              <a:t> </a:t>
            </a:r>
            <a:r>
              <a:rPr lang="en-US" sz="2600" spc="-25" dirty="0" err="1">
                <a:latin typeface="Amasis MT Pro Light" panose="02040304050005020304" pitchFamily="18" charset="0"/>
              </a:rPr>
              <a:t>felice</a:t>
            </a:r>
            <a:r>
              <a:rPr lang="en-US" sz="2600" spc="113" dirty="0">
                <a:latin typeface="Amasis MT Pro Light" panose="02040304050005020304" pitchFamily="18" charset="0"/>
              </a:rPr>
              <a:t>»  </a:t>
            </a:r>
          </a:p>
          <a:p>
            <a:pPr marL="0" lvl="0" indent="-228600">
              <a:lnSpc>
                <a:spcPct val="90000"/>
              </a:lnSpc>
              <a:spcBef>
                <a:spcPct val="0"/>
              </a:spcBef>
              <a:spcAft>
                <a:spcPts val="600"/>
              </a:spcAft>
              <a:buFont typeface="Arial" panose="020B0604020202020204" pitchFamily="34" charset="0"/>
              <a:buChar char="•"/>
            </a:pPr>
            <a:endParaRPr lang="en-US" sz="2600" spc="113" dirty="0">
              <a:latin typeface="Amasis MT Pro Light" panose="02040304050005020304" pitchFamily="18" charset="0"/>
            </a:endParaRPr>
          </a:p>
          <a:p>
            <a:pPr lvl="0">
              <a:lnSpc>
                <a:spcPct val="90000"/>
              </a:lnSpc>
              <a:spcBef>
                <a:spcPct val="0"/>
              </a:spcBef>
              <a:spcAft>
                <a:spcPts val="600"/>
              </a:spcAft>
            </a:pPr>
            <a:r>
              <a:rPr lang="en-US" sz="2600" spc="-25" dirty="0" err="1">
                <a:effectLst/>
                <a:latin typeface="Amasis MT Pro Light" panose="02040304050005020304" pitchFamily="18" charset="0"/>
              </a:rPr>
              <a:t>L'”eudemonia</a:t>
            </a:r>
            <a:r>
              <a:rPr lang="en-US" sz="2600" spc="-25" dirty="0">
                <a:effectLst/>
                <a:latin typeface="Amasis MT Pro Light" panose="02040304050005020304" pitchFamily="18" charset="0"/>
              </a:rPr>
              <a:t>” </a:t>
            </a:r>
            <a:r>
              <a:rPr lang="en-US" sz="2600" spc="-25" dirty="0" err="1">
                <a:effectLst/>
                <a:latin typeface="Amasis MT Pro Light" panose="02040304050005020304" pitchFamily="18" charset="0"/>
              </a:rPr>
              <a:t>aristotelica</a:t>
            </a:r>
            <a:r>
              <a:rPr lang="en-US" sz="2600" spc="-25" dirty="0">
                <a:effectLst/>
                <a:latin typeface="Amasis MT Pro Light" panose="02040304050005020304" pitchFamily="18" charset="0"/>
              </a:rPr>
              <a:t> (in </a:t>
            </a:r>
            <a:r>
              <a:rPr lang="en-US" sz="2600" spc="-25" dirty="0" err="1">
                <a:effectLst/>
                <a:latin typeface="Amasis MT Pro Light" panose="02040304050005020304" pitchFamily="18" charset="0"/>
              </a:rPr>
              <a:t>greco</a:t>
            </a:r>
            <a:r>
              <a:rPr lang="en-US" sz="2600" spc="-25" dirty="0">
                <a:effectLst/>
                <a:latin typeface="Amasis MT Pro Light" panose="02040304050005020304" pitchFamily="18" charset="0"/>
              </a:rPr>
              <a:t> </a:t>
            </a:r>
            <a:r>
              <a:rPr lang="en-US" sz="2600" spc="-25" dirty="0" err="1">
                <a:effectLst/>
                <a:latin typeface="Amasis MT Pro Light" panose="02040304050005020304" pitchFamily="18" charset="0"/>
              </a:rPr>
              <a:t>εὐδ</a:t>
            </a:r>
            <a:r>
              <a:rPr lang="en-US" sz="2600" spc="-25" dirty="0">
                <a:effectLst/>
                <a:latin typeface="Amasis MT Pro Light" panose="02040304050005020304" pitchFamily="18" charset="0"/>
              </a:rPr>
              <a:t>αιμονία) è letteralmente la buona realizzazione del proprio dàimon, ovvero della propria natura, della propria “passione” o “vocazione” </a:t>
            </a:r>
            <a:r>
              <a:rPr lang="en-US" sz="2600" spc="113" dirty="0">
                <a:latin typeface="Amasis MT Pro Light" panose="02040304050005020304" pitchFamily="18" charset="0"/>
              </a:rPr>
              <a:t>  </a:t>
            </a:r>
            <a:endParaRPr lang="en-US" sz="2600" u="none" spc="113" dirty="0">
              <a:latin typeface="Amasis MT Pro Light" panose="020403040500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p:cNvSpPr txBox="1"/>
          <p:nvPr/>
        </p:nvSpPr>
        <p:spPr>
          <a:xfrm>
            <a:off x="7946643" y="493776"/>
            <a:ext cx="9376665" cy="267462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8100" spc="-399" dirty="0" err="1">
                <a:latin typeface="Amasis MT Pro Light" panose="02040304050005020304" pitchFamily="18" charset="0"/>
                <a:ea typeface="+mj-ea"/>
                <a:cs typeface="+mj-cs"/>
              </a:rPr>
              <a:t>Katà</a:t>
            </a:r>
            <a:r>
              <a:rPr lang="en-US" sz="8100" spc="-399" dirty="0">
                <a:latin typeface="Amasis MT Pro Light" panose="02040304050005020304" pitchFamily="18" charset="0"/>
                <a:ea typeface="+mj-ea"/>
                <a:cs typeface="+mj-cs"/>
              </a:rPr>
              <a:t> </a:t>
            </a:r>
            <a:r>
              <a:rPr lang="en-US" sz="8100" spc="-399" dirty="0" err="1">
                <a:latin typeface="Amasis MT Pro Light" panose="02040304050005020304" pitchFamily="18" charset="0"/>
                <a:ea typeface="+mj-ea"/>
                <a:cs typeface="+mj-cs"/>
              </a:rPr>
              <a:t>métron</a:t>
            </a:r>
            <a:r>
              <a:rPr lang="en-US" sz="8100" spc="-399" dirty="0">
                <a:latin typeface="Amasis MT Pro Light" panose="02040304050005020304" pitchFamily="18" charset="0"/>
                <a:ea typeface="+mj-ea"/>
                <a:cs typeface="+mj-cs"/>
              </a:rPr>
              <a:t> </a:t>
            </a:r>
          </a:p>
        </p:txBody>
      </p:sp>
      <p:pic>
        <p:nvPicPr>
          <p:cNvPr id="3074" name="Picture 2" descr="Foto Ape Bianco Nero, Immagini e Vettoriali">
            <a:extLst>
              <a:ext uri="{FF2B5EF4-FFF2-40B4-BE49-F238E27FC236}">
                <a16:creationId xmlns:a16="http://schemas.microsoft.com/office/drawing/2014/main" id="{342E1DF5-1F75-1482-119A-3014ED8F74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006" r="21663"/>
          <a:stretch/>
        </p:blipFill>
        <p:spPr bwMode="auto">
          <a:xfrm>
            <a:off x="1" y="10"/>
            <a:ext cx="6986016" cy="10286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08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643" y="3562420"/>
            <a:ext cx="6365383" cy="27432"/>
          </a:xfrm>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5383" h="27432" fill="none" extrusionOk="0">
                <a:moveTo>
                  <a:pt x="0" y="0"/>
                </a:moveTo>
                <a:cubicBezTo>
                  <a:pt x="164014" y="-28800"/>
                  <a:pt x="392589" y="16597"/>
                  <a:pt x="636538" y="0"/>
                </a:cubicBezTo>
                <a:cubicBezTo>
                  <a:pt x="880487" y="-16597"/>
                  <a:pt x="1095224" y="-7871"/>
                  <a:pt x="1336730" y="0"/>
                </a:cubicBezTo>
                <a:cubicBezTo>
                  <a:pt x="1578236" y="7871"/>
                  <a:pt x="1649337" y="-22384"/>
                  <a:pt x="1909615" y="0"/>
                </a:cubicBezTo>
                <a:cubicBezTo>
                  <a:pt x="2169893" y="22384"/>
                  <a:pt x="2279697" y="7436"/>
                  <a:pt x="2418846" y="0"/>
                </a:cubicBezTo>
                <a:cubicBezTo>
                  <a:pt x="2557995" y="-7436"/>
                  <a:pt x="2719158" y="24395"/>
                  <a:pt x="2928076" y="0"/>
                </a:cubicBezTo>
                <a:cubicBezTo>
                  <a:pt x="3136994" y="-24395"/>
                  <a:pt x="3236398" y="-16046"/>
                  <a:pt x="3373653" y="0"/>
                </a:cubicBezTo>
                <a:cubicBezTo>
                  <a:pt x="3510908" y="16046"/>
                  <a:pt x="3933654" y="-18835"/>
                  <a:pt x="4137499" y="0"/>
                </a:cubicBezTo>
                <a:cubicBezTo>
                  <a:pt x="4341344" y="18835"/>
                  <a:pt x="4634949" y="16518"/>
                  <a:pt x="4901345" y="0"/>
                </a:cubicBezTo>
                <a:cubicBezTo>
                  <a:pt x="5167741" y="-16518"/>
                  <a:pt x="5482502" y="-23233"/>
                  <a:pt x="5665191" y="0"/>
                </a:cubicBezTo>
                <a:cubicBezTo>
                  <a:pt x="5847880" y="23233"/>
                  <a:pt x="6038909" y="-19558"/>
                  <a:pt x="6365383" y="0"/>
                </a:cubicBezTo>
                <a:cubicBezTo>
                  <a:pt x="6366317" y="12270"/>
                  <a:pt x="6364320" y="20068"/>
                  <a:pt x="6365383" y="27432"/>
                </a:cubicBezTo>
                <a:cubicBezTo>
                  <a:pt x="6160909" y="45028"/>
                  <a:pt x="5918554" y="42323"/>
                  <a:pt x="5728845" y="27432"/>
                </a:cubicBezTo>
                <a:cubicBezTo>
                  <a:pt x="5539136" y="12541"/>
                  <a:pt x="5172149" y="23835"/>
                  <a:pt x="5028653" y="27432"/>
                </a:cubicBezTo>
                <a:cubicBezTo>
                  <a:pt x="4885157" y="31029"/>
                  <a:pt x="4768966" y="33290"/>
                  <a:pt x="4583076" y="27432"/>
                </a:cubicBezTo>
                <a:cubicBezTo>
                  <a:pt x="4397186" y="21574"/>
                  <a:pt x="4295537" y="38724"/>
                  <a:pt x="4137499" y="27432"/>
                </a:cubicBezTo>
                <a:cubicBezTo>
                  <a:pt x="3979461" y="16140"/>
                  <a:pt x="3895902" y="23317"/>
                  <a:pt x="3691922" y="27432"/>
                </a:cubicBezTo>
                <a:cubicBezTo>
                  <a:pt x="3487942" y="31547"/>
                  <a:pt x="3348597" y="42606"/>
                  <a:pt x="3182692" y="27432"/>
                </a:cubicBezTo>
                <a:cubicBezTo>
                  <a:pt x="3016787" y="12259"/>
                  <a:pt x="2922425" y="45987"/>
                  <a:pt x="2673461" y="27432"/>
                </a:cubicBezTo>
                <a:cubicBezTo>
                  <a:pt x="2424497" y="8877"/>
                  <a:pt x="2406338" y="46461"/>
                  <a:pt x="2164230" y="27432"/>
                </a:cubicBezTo>
                <a:cubicBezTo>
                  <a:pt x="1922122" y="8403"/>
                  <a:pt x="1843534" y="2368"/>
                  <a:pt x="1655000" y="27432"/>
                </a:cubicBezTo>
                <a:cubicBezTo>
                  <a:pt x="1466466" y="52497"/>
                  <a:pt x="1384300" y="39658"/>
                  <a:pt x="1145769" y="27432"/>
                </a:cubicBezTo>
                <a:cubicBezTo>
                  <a:pt x="907238" y="15206"/>
                  <a:pt x="344177" y="36391"/>
                  <a:pt x="0" y="27432"/>
                </a:cubicBezTo>
                <a:cubicBezTo>
                  <a:pt x="-1194" y="21937"/>
                  <a:pt x="1202" y="7917"/>
                  <a:pt x="0" y="0"/>
                </a:cubicBezTo>
                <a:close/>
              </a:path>
              <a:path w="6365383" h="27432" stroke="0" extrusionOk="0">
                <a:moveTo>
                  <a:pt x="0" y="0"/>
                </a:moveTo>
                <a:cubicBezTo>
                  <a:pt x="152654" y="12967"/>
                  <a:pt x="297359" y="-4977"/>
                  <a:pt x="509231" y="0"/>
                </a:cubicBezTo>
                <a:cubicBezTo>
                  <a:pt x="721103" y="4977"/>
                  <a:pt x="792740" y="-12744"/>
                  <a:pt x="954807" y="0"/>
                </a:cubicBezTo>
                <a:cubicBezTo>
                  <a:pt x="1116874" y="12744"/>
                  <a:pt x="1322429" y="24743"/>
                  <a:pt x="1464038" y="0"/>
                </a:cubicBezTo>
                <a:cubicBezTo>
                  <a:pt x="1605647" y="-24743"/>
                  <a:pt x="1947393" y="-20672"/>
                  <a:pt x="2100576" y="0"/>
                </a:cubicBezTo>
                <a:cubicBezTo>
                  <a:pt x="2253759" y="20672"/>
                  <a:pt x="2622231" y="-30966"/>
                  <a:pt x="2800769" y="0"/>
                </a:cubicBezTo>
                <a:cubicBezTo>
                  <a:pt x="2979307" y="30966"/>
                  <a:pt x="3356872" y="-13631"/>
                  <a:pt x="3564614" y="0"/>
                </a:cubicBezTo>
                <a:cubicBezTo>
                  <a:pt x="3772356" y="13631"/>
                  <a:pt x="4163183" y="-4973"/>
                  <a:pt x="4328460" y="0"/>
                </a:cubicBezTo>
                <a:cubicBezTo>
                  <a:pt x="4493737" y="4973"/>
                  <a:pt x="4672761" y="-9287"/>
                  <a:pt x="4901345" y="0"/>
                </a:cubicBezTo>
                <a:cubicBezTo>
                  <a:pt x="5129930" y="9287"/>
                  <a:pt x="5395146" y="9436"/>
                  <a:pt x="5601537" y="0"/>
                </a:cubicBezTo>
                <a:cubicBezTo>
                  <a:pt x="5807928" y="-9436"/>
                  <a:pt x="5983747" y="-13862"/>
                  <a:pt x="6365383" y="0"/>
                </a:cubicBezTo>
                <a:cubicBezTo>
                  <a:pt x="6365699" y="13405"/>
                  <a:pt x="6365869" y="14360"/>
                  <a:pt x="6365383" y="27432"/>
                </a:cubicBezTo>
                <a:cubicBezTo>
                  <a:pt x="6195306" y="29393"/>
                  <a:pt x="5872535" y="56613"/>
                  <a:pt x="5728845" y="27432"/>
                </a:cubicBezTo>
                <a:cubicBezTo>
                  <a:pt x="5585155" y="-1749"/>
                  <a:pt x="5272464" y="11679"/>
                  <a:pt x="5028653" y="27432"/>
                </a:cubicBezTo>
                <a:cubicBezTo>
                  <a:pt x="4784842" y="43185"/>
                  <a:pt x="4688244" y="28658"/>
                  <a:pt x="4455768" y="27432"/>
                </a:cubicBezTo>
                <a:cubicBezTo>
                  <a:pt x="4223293" y="26206"/>
                  <a:pt x="4032880" y="15477"/>
                  <a:pt x="3882884" y="27432"/>
                </a:cubicBezTo>
                <a:cubicBezTo>
                  <a:pt x="3732888" y="39387"/>
                  <a:pt x="3278726" y="-7170"/>
                  <a:pt x="3119038" y="27432"/>
                </a:cubicBezTo>
                <a:cubicBezTo>
                  <a:pt x="2959350" y="62034"/>
                  <a:pt x="2786856" y="40315"/>
                  <a:pt x="2609807" y="27432"/>
                </a:cubicBezTo>
                <a:cubicBezTo>
                  <a:pt x="2432758" y="14549"/>
                  <a:pt x="2064373" y="16547"/>
                  <a:pt x="1909615" y="27432"/>
                </a:cubicBezTo>
                <a:cubicBezTo>
                  <a:pt x="1754857" y="38317"/>
                  <a:pt x="1663685" y="27374"/>
                  <a:pt x="1464038" y="27432"/>
                </a:cubicBezTo>
                <a:cubicBezTo>
                  <a:pt x="1264391" y="27490"/>
                  <a:pt x="1071013" y="1487"/>
                  <a:pt x="827500" y="27432"/>
                </a:cubicBezTo>
                <a:cubicBezTo>
                  <a:pt x="583987" y="53377"/>
                  <a:pt x="349818" y="3910"/>
                  <a:pt x="0" y="27432"/>
                </a:cubicBezTo>
                <a:cubicBezTo>
                  <a:pt x="-116" y="21844"/>
                  <a:pt x="591" y="653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4"/>
          <p:cNvSpPr txBox="1"/>
          <p:nvPr/>
        </p:nvSpPr>
        <p:spPr>
          <a:xfrm>
            <a:off x="7946643" y="4059936"/>
            <a:ext cx="9376665" cy="5733288"/>
          </a:xfrm>
          <a:prstGeom prst="rect">
            <a:avLst/>
          </a:prstGeom>
        </p:spPr>
        <p:txBody>
          <a:bodyPr vert="horz" lIns="91440" tIns="45720" rIns="91440" bIns="45720" rtlCol="0">
            <a:noAutofit/>
          </a:bodyPr>
          <a:lstStyle/>
          <a:p>
            <a:pPr lvl="0" algn="just">
              <a:lnSpc>
                <a:spcPct val="90000"/>
              </a:lnSpc>
              <a:spcBef>
                <a:spcPct val="0"/>
              </a:spcBef>
              <a:spcAft>
                <a:spcPts val="600"/>
              </a:spcAft>
            </a:pPr>
            <a:r>
              <a:rPr lang="en-US" sz="2400" u="none" spc="113" dirty="0" err="1">
                <a:latin typeface="Amasis MT Pro Light" panose="02040304050005020304" pitchFamily="18" charset="0"/>
              </a:rPr>
              <a:t>Aristotele</a:t>
            </a:r>
            <a:r>
              <a:rPr lang="en-US" sz="2400" u="none" spc="113" dirty="0">
                <a:latin typeface="Amasis MT Pro Light" panose="02040304050005020304" pitchFamily="18" charset="0"/>
              </a:rPr>
              <a:t> </a:t>
            </a:r>
            <a:r>
              <a:rPr lang="en-US" sz="2400" u="none" spc="113" dirty="0" err="1">
                <a:latin typeface="Amasis MT Pro Light" panose="02040304050005020304" pitchFamily="18" charset="0"/>
              </a:rPr>
              <a:t>parla</a:t>
            </a:r>
            <a:r>
              <a:rPr lang="en-US" sz="2400" u="none" spc="113" dirty="0">
                <a:latin typeface="Amasis MT Pro Light" panose="02040304050005020304" pitchFamily="18" charset="0"/>
              </a:rPr>
              <a:t> </a:t>
            </a:r>
            <a:r>
              <a:rPr lang="en-US" sz="2400" u="none" spc="113" dirty="0" err="1">
                <a:latin typeface="Amasis MT Pro Light" panose="02040304050005020304" pitchFamily="18" charset="0"/>
              </a:rPr>
              <a:t>della</a:t>
            </a:r>
            <a:r>
              <a:rPr lang="en-US" sz="2400" u="none" spc="113" dirty="0">
                <a:latin typeface="Amasis MT Pro Light" panose="02040304050005020304" pitchFamily="18" charset="0"/>
              </a:rPr>
              <a:t> </a:t>
            </a:r>
            <a:r>
              <a:rPr lang="en-US" sz="2400" u="none" spc="113" dirty="0" err="1">
                <a:latin typeface="Amasis MT Pro Light" panose="02040304050005020304" pitchFamily="18" charset="0"/>
              </a:rPr>
              <a:t>felicità</a:t>
            </a:r>
            <a:r>
              <a:rPr lang="en-US" sz="2400" u="none" spc="113" dirty="0">
                <a:latin typeface="Amasis MT Pro Light" panose="02040304050005020304" pitchFamily="18" charset="0"/>
              </a:rPr>
              <a:t> nell’»</a:t>
            </a:r>
            <a:r>
              <a:rPr lang="en-US" sz="2400" u="none" spc="113" dirty="0" err="1">
                <a:latin typeface="Amasis MT Pro Light" panose="02040304050005020304" pitchFamily="18" charset="0"/>
              </a:rPr>
              <a:t>Etica</a:t>
            </a:r>
            <a:r>
              <a:rPr lang="en-US" sz="2400" u="none" spc="113" dirty="0">
                <a:latin typeface="Amasis MT Pro Light" panose="02040304050005020304" pitchFamily="18" charset="0"/>
              </a:rPr>
              <a:t> </a:t>
            </a:r>
            <a:r>
              <a:rPr lang="en-US" sz="2400" u="none" spc="113" dirty="0" err="1">
                <a:latin typeface="Amasis MT Pro Light" panose="02040304050005020304" pitchFamily="18" charset="0"/>
              </a:rPr>
              <a:t>nicomachea</a:t>
            </a:r>
            <a:r>
              <a:rPr lang="en-US" sz="2400" u="none" spc="113" dirty="0">
                <a:latin typeface="Amasis MT Pro Light" panose="02040304050005020304" pitchFamily="18" charset="0"/>
              </a:rPr>
              <a:t>» dove individua di due </a:t>
            </a:r>
            <a:r>
              <a:rPr lang="en-US" sz="2400" u="none" spc="113" dirty="0" err="1">
                <a:latin typeface="Amasis MT Pro Light" panose="02040304050005020304" pitchFamily="18" charset="0"/>
              </a:rPr>
              <a:t>strade</a:t>
            </a:r>
            <a:r>
              <a:rPr lang="en-US" sz="2400" u="none" spc="113" dirty="0">
                <a:latin typeface="Amasis MT Pro Light" panose="02040304050005020304" pitchFamily="18" charset="0"/>
              </a:rPr>
              <a:t> per </a:t>
            </a:r>
            <a:r>
              <a:rPr lang="en-US" sz="2400" u="none" spc="113" dirty="0" err="1">
                <a:latin typeface="Amasis MT Pro Light" panose="02040304050005020304" pitchFamily="18" charset="0"/>
              </a:rPr>
              <a:t>raggiungere</a:t>
            </a:r>
            <a:r>
              <a:rPr lang="en-US" sz="2400" u="none" spc="113" dirty="0">
                <a:latin typeface="Amasis MT Pro Light" panose="02040304050005020304" pitchFamily="18" charset="0"/>
              </a:rPr>
              <a:t> la </a:t>
            </a:r>
            <a:r>
              <a:rPr lang="en-US" sz="2400" u="none" spc="113" dirty="0" err="1">
                <a:latin typeface="Amasis MT Pro Light" panose="02040304050005020304" pitchFamily="18" charset="0"/>
              </a:rPr>
              <a:t>felicità</a:t>
            </a:r>
            <a:r>
              <a:rPr lang="en-US" sz="2400" u="none" spc="113" dirty="0">
                <a:latin typeface="Amasis MT Pro Light" panose="02040304050005020304" pitchFamily="18" charset="0"/>
              </a:rPr>
              <a:t>. </a:t>
            </a:r>
          </a:p>
          <a:p>
            <a:pPr lvl="0" algn="just">
              <a:lnSpc>
                <a:spcPct val="90000"/>
              </a:lnSpc>
              <a:spcBef>
                <a:spcPct val="0"/>
              </a:spcBef>
              <a:spcAft>
                <a:spcPts val="600"/>
              </a:spcAft>
            </a:pPr>
            <a:r>
              <a:rPr lang="en-US" sz="2400" spc="113" dirty="0">
                <a:latin typeface="Amasis MT Pro Light" panose="02040304050005020304" pitchFamily="18" charset="0"/>
              </a:rPr>
              <a:t>La prima è la VIRTÙ. </a:t>
            </a:r>
          </a:p>
          <a:p>
            <a:pPr lvl="0" algn="just">
              <a:lnSpc>
                <a:spcPct val="90000"/>
              </a:lnSpc>
              <a:spcBef>
                <a:spcPct val="0"/>
              </a:spcBef>
              <a:spcAft>
                <a:spcPts val="600"/>
              </a:spcAft>
            </a:pPr>
            <a:r>
              <a:rPr lang="en-US" sz="2400" spc="113" dirty="0" err="1">
                <a:latin typeface="Amasis MT Pro Light" panose="02040304050005020304" pitchFamily="18" charset="0"/>
              </a:rPr>
              <a:t>Virtù</a:t>
            </a:r>
            <a:r>
              <a:rPr lang="en-US" sz="2400" spc="113" dirty="0">
                <a:latin typeface="Amasis MT Pro Light" panose="02040304050005020304" pitchFamily="18" charset="0"/>
              </a:rPr>
              <a:t> </a:t>
            </a:r>
            <a:r>
              <a:rPr lang="en-US" sz="2400" spc="113" dirty="0" err="1">
                <a:latin typeface="Amasis MT Pro Light" panose="02040304050005020304" pitchFamily="18" charset="0"/>
              </a:rPr>
              <a:t>intesa</a:t>
            </a:r>
            <a:r>
              <a:rPr lang="en-US" sz="2400" spc="113" dirty="0">
                <a:latin typeface="Amasis MT Pro Light" panose="02040304050005020304" pitchFamily="18" charset="0"/>
              </a:rPr>
              <a:t> come </a:t>
            </a:r>
            <a:r>
              <a:rPr lang="en-US" sz="2400" spc="113" dirty="0" err="1">
                <a:latin typeface="Amasis MT Pro Light" panose="02040304050005020304" pitchFamily="18" charset="0"/>
              </a:rPr>
              <a:t>equilibrio</a:t>
            </a:r>
            <a:r>
              <a:rPr lang="en-US" sz="2400" spc="113" dirty="0">
                <a:latin typeface="Amasis MT Pro Light" panose="02040304050005020304" pitchFamily="18" charset="0"/>
              </a:rPr>
              <a:t>, </a:t>
            </a:r>
            <a:r>
              <a:rPr lang="en-US" sz="2400" spc="113" dirty="0" err="1">
                <a:latin typeface="Amasis MT Pro Light" panose="02040304050005020304" pitchFamily="18" charset="0"/>
              </a:rPr>
              <a:t>giusta</a:t>
            </a:r>
            <a:r>
              <a:rPr lang="en-US" sz="2400" spc="113" dirty="0">
                <a:latin typeface="Amasis MT Pro Light" panose="02040304050005020304" pitchFamily="18" charset="0"/>
              </a:rPr>
              <a:t> </a:t>
            </a:r>
            <a:r>
              <a:rPr lang="en-US" sz="2400" spc="113" dirty="0" err="1">
                <a:latin typeface="Amasis MT Pro Light" panose="02040304050005020304" pitchFamily="18" charset="0"/>
              </a:rPr>
              <a:t>misura</a:t>
            </a:r>
            <a:r>
              <a:rPr lang="en-US" sz="2400" spc="113" dirty="0">
                <a:latin typeface="Amasis MT Pro Light" panose="02040304050005020304" pitchFamily="18" charset="0"/>
              </a:rPr>
              <a:t>, </a:t>
            </a:r>
            <a:r>
              <a:rPr lang="en-US" sz="2400" spc="113" dirty="0" err="1">
                <a:latin typeface="Amasis MT Pro Light" panose="02040304050005020304" pitchFamily="18" charset="0"/>
              </a:rPr>
              <a:t>che</a:t>
            </a:r>
            <a:r>
              <a:rPr lang="en-US" sz="2400" spc="113" dirty="0">
                <a:latin typeface="Amasis MT Pro Light" panose="02040304050005020304" pitchFamily="18" charset="0"/>
              </a:rPr>
              <a:t> </a:t>
            </a:r>
            <a:r>
              <a:rPr lang="en-US" sz="2400" spc="113" dirty="0" err="1">
                <a:latin typeface="Amasis MT Pro Light" panose="02040304050005020304" pitchFamily="18" charset="0"/>
              </a:rPr>
              <a:t>consente</a:t>
            </a:r>
            <a:r>
              <a:rPr lang="en-US" sz="2400" spc="113" dirty="0">
                <a:latin typeface="Amasis MT Pro Light" panose="02040304050005020304" pitchFamily="18" charset="0"/>
              </a:rPr>
              <a:t> di </a:t>
            </a:r>
            <a:r>
              <a:rPr lang="en-US" sz="2400" spc="113" dirty="0" err="1">
                <a:latin typeface="Amasis MT Pro Light" panose="02040304050005020304" pitchFamily="18" charset="0"/>
              </a:rPr>
              <a:t>raggiungere</a:t>
            </a:r>
            <a:r>
              <a:rPr lang="en-US" sz="2400" spc="113" dirty="0">
                <a:latin typeface="Amasis MT Pro Light" panose="02040304050005020304" pitchFamily="18" charset="0"/>
              </a:rPr>
              <a:t> la </a:t>
            </a:r>
            <a:r>
              <a:rPr lang="en-US" sz="2400" spc="113" dirty="0" err="1">
                <a:latin typeface="Amasis MT Pro Light" panose="02040304050005020304" pitchFamily="18" charset="0"/>
              </a:rPr>
              <a:t>versione</a:t>
            </a:r>
            <a:r>
              <a:rPr lang="en-US" sz="2400" spc="113" dirty="0">
                <a:latin typeface="Amasis MT Pro Light" panose="02040304050005020304" pitchFamily="18" charset="0"/>
              </a:rPr>
              <a:t> </a:t>
            </a:r>
            <a:r>
              <a:rPr lang="en-US" sz="2400" spc="113" dirty="0" err="1">
                <a:latin typeface="Amasis MT Pro Light" panose="02040304050005020304" pitchFamily="18" charset="0"/>
              </a:rPr>
              <a:t>migliore</a:t>
            </a:r>
            <a:r>
              <a:rPr lang="en-US" sz="2400" spc="113" dirty="0">
                <a:latin typeface="Amasis MT Pro Light" panose="02040304050005020304" pitchFamily="18" charset="0"/>
              </a:rPr>
              <a:t> di </a:t>
            </a:r>
            <a:r>
              <a:rPr lang="en-US" sz="2400" spc="113" dirty="0" err="1">
                <a:latin typeface="Amasis MT Pro Light" panose="02040304050005020304" pitchFamily="18" charset="0"/>
              </a:rPr>
              <a:t>sé</a:t>
            </a:r>
            <a:r>
              <a:rPr lang="en-US" sz="2400" spc="113" dirty="0">
                <a:latin typeface="Amasis MT Pro Light" panose="02040304050005020304" pitchFamily="18" charset="0"/>
              </a:rPr>
              <a:t> </a:t>
            </a:r>
            <a:r>
              <a:rPr lang="en-US" sz="2400" spc="113" dirty="0" err="1">
                <a:latin typeface="Amasis MT Pro Light" panose="02040304050005020304" pitchFamily="18" charset="0"/>
              </a:rPr>
              <a:t>stessi</a:t>
            </a:r>
            <a:r>
              <a:rPr lang="en-US" sz="2400" spc="113" dirty="0">
                <a:latin typeface="Amasis MT Pro Light" panose="02040304050005020304" pitchFamily="18" charset="0"/>
              </a:rPr>
              <a:t> e </a:t>
            </a:r>
            <a:r>
              <a:rPr lang="en-US" sz="2400" spc="113" dirty="0" err="1">
                <a:latin typeface="Amasis MT Pro Light" panose="02040304050005020304" pitchFamily="18" charset="0"/>
              </a:rPr>
              <a:t>quindi</a:t>
            </a:r>
            <a:r>
              <a:rPr lang="en-US" sz="2400" spc="113" dirty="0">
                <a:latin typeface="Amasis MT Pro Light" panose="02040304050005020304" pitchFamily="18" charset="0"/>
              </a:rPr>
              <a:t> la </a:t>
            </a:r>
            <a:r>
              <a:rPr lang="en-US" sz="2400" spc="113" dirty="0" err="1">
                <a:latin typeface="Amasis MT Pro Light" panose="02040304050005020304" pitchFamily="18" charset="0"/>
              </a:rPr>
              <a:t>felicità</a:t>
            </a:r>
            <a:r>
              <a:rPr lang="en-US" sz="2400" spc="113" dirty="0">
                <a:latin typeface="Amasis MT Pro Light" panose="02040304050005020304" pitchFamily="18" charset="0"/>
              </a:rPr>
              <a:t>. </a:t>
            </a:r>
          </a:p>
          <a:p>
            <a:pPr lvl="0" algn="just">
              <a:lnSpc>
                <a:spcPct val="90000"/>
              </a:lnSpc>
              <a:spcBef>
                <a:spcPct val="0"/>
              </a:spcBef>
              <a:spcAft>
                <a:spcPts val="600"/>
              </a:spcAft>
            </a:pPr>
            <a:r>
              <a:rPr lang="en-US" sz="2400" spc="113" dirty="0">
                <a:latin typeface="Amasis MT Pro Light" panose="02040304050005020304" pitchFamily="18" charset="0"/>
              </a:rPr>
              <a:t>Al </a:t>
            </a:r>
            <a:r>
              <a:rPr lang="en-US" sz="2400" spc="113" dirty="0" err="1">
                <a:latin typeface="Amasis MT Pro Light" panose="02040304050005020304" pitchFamily="18" charset="0"/>
              </a:rPr>
              <a:t>contrario</a:t>
            </a:r>
            <a:r>
              <a:rPr lang="en-US" sz="2400" spc="113" dirty="0">
                <a:latin typeface="Amasis MT Pro Light" panose="02040304050005020304" pitchFamily="18" charset="0"/>
              </a:rPr>
              <a:t> il </a:t>
            </a:r>
            <a:r>
              <a:rPr lang="en-US" sz="2400" spc="113" dirty="0" err="1">
                <a:latin typeface="Amasis MT Pro Light" panose="02040304050005020304" pitchFamily="18" charset="0"/>
              </a:rPr>
              <a:t>desiderio</a:t>
            </a:r>
            <a:r>
              <a:rPr lang="en-US" sz="2400" spc="113" dirty="0">
                <a:latin typeface="Amasis MT Pro Light" panose="02040304050005020304" pitchFamily="18" charset="0"/>
              </a:rPr>
              <a:t> senza </a:t>
            </a:r>
            <a:r>
              <a:rPr lang="en-US" sz="2400" spc="113" dirty="0" err="1">
                <a:latin typeface="Amasis MT Pro Light" panose="02040304050005020304" pitchFamily="18" charset="0"/>
              </a:rPr>
              <a:t>misura</a:t>
            </a:r>
            <a:r>
              <a:rPr lang="en-US" sz="2400" spc="113" dirty="0">
                <a:latin typeface="Amasis MT Pro Light" panose="02040304050005020304" pitchFamily="18" charset="0"/>
              </a:rPr>
              <a:t>, la forza, il mal </a:t>
            </a:r>
            <a:r>
              <a:rPr lang="en-US" sz="2400" spc="113" dirty="0" err="1">
                <a:latin typeface="Amasis MT Pro Light" panose="02040304050005020304" pitchFamily="18" charset="0"/>
              </a:rPr>
              <a:t>governo</a:t>
            </a:r>
            <a:r>
              <a:rPr lang="en-US" sz="2400" spc="113" dirty="0">
                <a:latin typeface="Amasis MT Pro Light" panose="02040304050005020304" pitchFamily="18" charset="0"/>
              </a:rPr>
              <a:t> </a:t>
            </a:r>
            <a:r>
              <a:rPr lang="en-US" sz="2400" spc="113" dirty="0" err="1">
                <a:latin typeface="Amasis MT Pro Light" panose="02040304050005020304" pitchFamily="18" charset="0"/>
              </a:rPr>
              <a:t>spinge</a:t>
            </a:r>
            <a:r>
              <a:rPr lang="en-US" sz="2400" spc="113" dirty="0">
                <a:latin typeface="Amasis MT Pro Light" panose="02040304050005020304" pitchFamily="18" charset="0"/>
              </a:rPr>
              <a:t> </a:t>
            </a:r>
            <a:r>
              <a:rPr lang="en-US" sz="2400" spc="113" dirty="0" err="1">
                <a:latin typeface="Amasis MT Pro Light" panose="02040304050005020304" pitchFamily="18" charset="0"/>
              </a:rPr>
              <a:t>gli</a:t>
            </a:r>
            <a:r>
              <a:rPr lang="en-US" sz="2400" spc="113" dirty="0">
                <a:latin typeface="Amasis MT Pro Light" panose="02040304050005020304" pitchFamily="18" charset="0"/>
              </a:rPr>
              <a:t> </a:t>
            </a:r>
            <a:r>
              <a:rPr lang="en-US" sz="2400" spc="113" dirty="0" err="1">
                <a:latin typeface="Amasis MT Pro Light" panose="02040304050005020304" pitchFamily="18" charset="0"/>
              </a:rPr>
              <a:t>uomini</a:t>
            </a:r>
            <a:r>
              <a:rPr lang="en-US" sz="2400" spc="113" dirty="0">
                <a:latin typeface="Amasis MT Pro Light" panose="02040304050005020304" pitchFamily="18" charset="0"/>
              </a:rPr>
              <a:t> a </a:t>
            </a:r>
            <a:r>
              <a:rPr lang="en-US" sz="2400" spc="113" dirty="0" err="1">
                <a:latin typeface="Amasis MT Pro Light" panose="02040304050005020304" pitchFamily="18" charset="0"/>
              </a:rPr>
              <a:t>volere</a:t>
            </a:r>
            <a:r>
              <a:rPr lang="en-US" sz="2400" spc="113" dirty="0">
                <a:latin typeface="Amasis MT Pro Light" panose="02040304050005020304" pitchFamily="18" charset="0"/>
              </a:rPr>
              <a:t> </a:t>
            </a:r>
            <a:r>
              <a:rPr lang="en-US" sz="2400" spc="113" dirty="0" err="1">
                <a:latin typeface="Amasis MT Pro Light" panose="02040304050005020304" pitchFamily="18" charset="0"/>
              </a:rPr>
              <a:t>ciò</a:t>
            </a:r>
            <a:r>
              <a:rPr lang="en-US" sz="2400" spc="113" dirty="0">
                <a:latin typeface="Amasis MT Pro Light" panose="02040304050005020304" pitchFamily="18" charset="0"/>
              </a:rPr>
              <a:t> </a:t>
            </a:r>
            <a:r>
              <a:rPr lang="en-US" sz="2400" spc="113" dirty="0" err="1">
                <a:latin typeface="Amasis MT Pro Light" panose="02040304050005020304" pitchFamily="18" charset="0"/>
              </a:rPr>
              <a:t>che</a:t>
            </a:r>
            <a:r>
              <a:rPr lang="en-US" sz="2400" spc="113" dirty="0">
                <a:latin typeface="Amasis MT Pro Light" panose="02040304050005020304" pitchFamily="18" charset="0"/>
              </a:rPr>
              <a:t> non è in loro </a:t>
            </a:r>
            <a:r>
              <a:rPr lang="en-US" sz="2400" spc="113" dirty="0" err="1">
                <a:latin typeface="Amasis MT Pro Light" panose="02040304050005020304" pitchFamily="18" charset="0"/>
              </a:rPr>
              <a:t>potere</a:t>
            </a:r>
            <a:r>
              <a:rPr lang="en-US" sz="2400" spc="113" dirty="0">
                <a:latin typeface="Amasis MT Pro Light" panose="02040304050005020304" pitchFamily="18" charset="0"/>
              </a:rPr>
              <a:t> </a:t>
            </a:r>
            <a:r>
              <a:rPr lang="en-US" sz="2400" spc="113" dirty="0" err="1">
                <a:latin typeface="Amasis MT Pro Light" panose="02040304050005020304" pitchFamily="18" charset="0"/>
              </a:rPr>
              <a:t>declinando</a:t>
            </a:r>
            <a:r>
              <a:rPr lang="en-US" sz="2400" spc="113" dirty="0">
                <a:latin typeface="Amasis MT Pro Light" panose="02040304050005020304" pitchFamily="18" charset="0"/>
              </a:rPr>
              <a:t> il proprio </a:t>
            </a:r>
            <a:r>
              <a:rPr lang="en-US" sz="2400" spc="113" dirty="0" err="1">
                <a:latin typeface="Amasis MT Pro Light" panose="02040304050005020304" pitchFamily="18" charset="0"/>
              </a:rPr>
              <a:t>demone</a:t>
            </a:r>
            <a:r>
              <a:rPr lang="en-US" sz="2400" spc="113" dirty="0">
                <a:latin typeface="Amasis MT Pro Light" panose="02040304050005020304" pitchFamily="18" charset="0"/>
              </a:rPr>
              <a:t> verso </a:t>
            </a:r>
            <a:r>
              <a:rPr lang="en-US" sz="2400" spc="113" dirty="0" err="1">
                <a:latin typeface="Amasis MT Pro Light" panose="02040304050005020304" pitchFamily="18" charset="0"/>
              </a:rPr>
              <a:t>l’infelicità</a:t>
            </a:r>
            <a:r>
              <a:rPr lang="en-US" sz="2400" spc="113" dirty="0">
                <a:latin typeface="Amasis MT Pro Light" panose="02040304050005020304" pitchFamily="18" charset="0"/>
              </a:rPr>
              <a:t> (</a:t>
            </a:r>
            <a:r>
              <a:rPr lang="en-US" sz="2400" spc="113" dirty="0" err="1">
                <a:latin typeface="Amasis MT Pro Light" panose="02040304050005020304" pitchFamily="18" charset="0"/>
              </a:rPr>
              <a:t>kako-daimonia</a:t>
            </a:r>
            <a:r>
              <a:rPr lang="en-US" sz="2400" spc="113" dirty="0">
                <a:latin typeface="Amasis MT Pro Light" panose="02040304050005020304" pitchFamily="18" charset="0"/>
              </a:rPr>
              <a:t>)</a:t>
            </a:r>
          </a:p>
          <a:p>
            <a:pPr lvl="0" algn="just">
              <a:lnSpc>
                <a:spcPct val="90000"/>
              </a:lnSpc>
              <a:spcBef>
                <a:spcPct val="0"/>
              </a:spcBef>
              <a:spcAft>
                <a:spcPts val="600"/>
              </a:spcAft>
            </a:pPr>
            <a:r>
              <a:rPr lang="en-US" sz="2400" spc="113" dirty="0">
                <a:latin typeface="Amasis MT Pro Light" panose="02040304050005020304" pitchFamily="18" charset="0"/>
              </a:rPr>
              <a:t>Questa </a:t>
            </a:r>
            <a:r>
              <a:rPr lang="en-US" sz="2400" spc="113" dirty="0" err="1">
                <a:latin typeface="Amasis MT Pro Light" panose="02040304050005020304" pitchFamily="18" charset="0"/>
              </a:rPr>
              <a:t>giusta</a:t>
            </a:r>
            <a:r>
              <a:rPr lang="en-US" sz="2400" spc="113" dirty="0">
                <a:latin typeface="Amasis MT Pro Light" panose="02040304050005020304" pitchFamily="18" charset="0"/>
              </a:rPr>
              <a:t> </a:t>
            </a:r>
            <a:r>
              <a:rPr lang="en-US" sz="2400" spc="113" dirty="0" err="1">
                <a:latin typeface="Amasis MT Pro Light" panose="02040304050005020304" pitchFamily="18" charset="0"/>
              </a:rPr>
              <a:t>misura</a:t>
            </a:r>
            <a:r>
              <a:rPr lang="en-US" sz="2400" spc="113" dirty="0">
                <a:latin typeface="Amasis MT Pro Light" panose="02040304050005020304" pitchFamily="18" charset="0"/>
              </a:rPr>
              <a:t> per </a:t>
            </a:r>
            <a:r>
              <a:rPr lang="en-US" sz="2400" spc="113" dirty="0" err="1">
                <a:latin typeface="Amasis MT Pro Light" panose="02040304050005020304" pitchFamily="18" charset="0"/>
              </a:rPr>
              <a:t>Aristotele</a:t>
            </a:r>
            <a:r>
              <a:rPr lang="en-US" sz="2400" spc="113" dirty="0">
                <a:latin typeface="Amasis MT Pro Light" panose="02040304050005020304" pitchFamily="18" charset="0"/>
              </a:rPr>
              <a:t> è il </a:t>
            </a:r>
            <a:r>
              <a:rPr lang="en-US" sz="2400" spc="113" dirty="0" err="1">
                <a:latin typeface="Amasis MT Pro Light" panose="02040304050005020304" pitchFamily="18" charset="0"/>
              </a:rPr>
              <a:t>risultato</a:t>
            </a:r>
            <a:r>
              <a:rPr lang="en-US" sz="2400" spc="113" dirty="0">
                <a:latin typeface="Amasis MT Pro Light" panose="02040304050005020304" pitchFamily="18" charset="0"/>
              </a:rPr>
              <a:t> di </a:t>
            </a:r>
            <a:r>
              <a:rPr lang="en-US" sz="2400" spc="113" dirty="0" err="1">
                <a:latin typeface="Amasis MT Pro Light" panose="02040304050005020304" pitchFamily="18" charset="0"/>
              </a:rPr>
              <a:t>piccole</a:t>
            </a:r>
            <a:r>
              <a:rPr lang="en-US" sz="2400" spc="113" dirty="0">
                <a:latin typeface="Amasis MT Pro Light" panose="02040304050005020304" pitchFamily="18" charset="0"/>
              </a:rPr>
              <a:t> </a:t>
            </a:r>
            <a:r>
              <a:rPr lang="en-US" sz="2400" spc="113" dirty="0" err="1">
                <a:latin typeface="Amasis MT Pro Light" panose="02040304050005020304" pitchFamily="18" charset="0"/>
              </a:rPr>
              <a:t>azioni</a:t>
            </a:r>
            <a:r>
              <a:rPr lang="en-US" sz="2400" spc="113" dirty="0">
                <a:latin typeface="Amasis MT Pro Light" panose="02040304050005020304" pitchFamily="18" charset="0"/>
              </a:rPr>
              <a:t> </a:t>
            </a:r>
            <a:r>
              <a:rPr lang="en-US" sz="2400" spc="113" dirty="0" err="1">
                <a:latin typeface="Amasis MT Pro Light" panose="02040304050005020304" pitchFamily="18" charset="0"/>
              </a:rPr>
              <a:t>ripetute</a:t>
            </a:r>
            <a:r>
              <a:rPr lang="en-US" sz="2400" spc="113" dirty="0">
                <a:latin typeface="Amasis MT Pro Light" panose="02040304050005020304" pitchFamily="18" charset="0"/>
              </a:rPr>
              <a:t>, di </a:t>
            </a:r>
            <a:r>
              <a:rPr lang="en-US" sz="2400" spc="113" dirty="0" err="1">
                <a:latin typeface="Amasis MT Pro Light" panose="02040304050005020304" pitchFamily="18" charset="0"/>
              </a:rPr>
              <a:t>azioni</a:t>
            </a:r>
            <a:r>
              <a:rPr lang="en-US" sz="2400" spc="113" dirty="0">
                <a:latin typeface="Amasis MT Pro Light" panose="02040304050005020304" pitchFamily="18" charset="0"/>
              </a:rPr>
              <a:t> </a:t>
            </a:r>
            <a:r>
              <a:rPr lang="en-US" sz="2400" spc="113" dirty="0" err="1">
                <a:latin typeface="Amasis MT Pro Light" panose="02040304050005020304" pitchFamily="18" charset="0"/>
              </a:rPr>
              <a:t>quotidiane</a:t>
            </a:r>
            <a:r>
              <a:rPr lang="en-US" sz="2400" spc="113" dirty="0">
                <a:latin typeface="Amasis MT Pro Light" panose="02040304050005020304" pitchFamily="18" charset="0"/>
              </a:rPr>
              <a:t> </a:t>
            </a:r>
            <a:r>
              <a:rPr lang="en-US" sz="2400" spc="113" dirty="0" err="1">
                <a:latin typeface="Amasis MT Pro Light" panose="02040304050005020304" pitchFamily="18" charset="0"/>
              </a:rPr>
              <a:t>che</a:t>
            </a:r>
            <a:r>
              <a:rPr lang="en-US" sz="2400" spc="113" dirty="0">
                <a:latin typeface="Amasis MT Pro Light" panose="02040304050005020304" pitchFamily="18" charset="0"/>
              </a:rPr>
              <a:t> </a:t>
            </a:r>
            <a:r>
              <a:rPr lang="en-US" sz="2400" spc="113" dirty="0" err="1">
                <a:latin typeface="Amasis MT Pro Light" panose="02040304050005020304" pitchFamily="18" charset="0"/>
              </a:rPr>
              <a:t>mirano</a:t>
            </a:r>
            <a:r>
              <a:rPr lang="en-US" sz="2400" spc="113" dirty="0">
                <a:latin typeface="Amasis MT Pro Light" panose="02040304050005020304" pitchFamily="18" charset="0"/>
              </a:rPr>
              <a:t> </a:t>
            </a:r>
            <a:r>
              <a:rPr lang="en-US" sz="2400" spc="113" dirty="0" err="1">
                <a:latin typeface="Amasis MT Pro Light" panose="02040304050005020304" pitchFamily="18" charset="0"/>
              </a:rPr>
              <a:t>alla</a:t>
            </a:r>
            <a:r>
              <a:rPr lang="en-US" sz="2400" spc="113" dirty="0">
                <a:latin typeface="Amasis MT Pro Light" panose="02040304050005020304" pitchFamily="18" charset="0"/>
              </a:rPr>
              <a:t> cura di </a:t>
            </a:r>
            <a:r>
              <a:rPr lang="en-US" sz="2400" spc="113" dirty="0" err="1">
                <a:latin typeface="Amasis MT Pro Light" panose="02040304050005020304" pitchFamily="18" charset="0"/>
              </a:rPr>
              <a:t>sé</a:t>
            </a:r>
            <a:r>
              <a:rPr lang="en-US" sz="2400" spc="113" dirty="0">
                <a:latin typeface="Amasis MT Pro Light" panose="02040304050005020304" pitchFamily="18" charset="0"/>
              </a:rPr>
              <a:t>, </a:t>
            </a:r>
            <a:r>
              <a:rPr lang="en-US" sz="2400" spc="113" dirty="0" err="1">
                <a:latin typeface="Amasis MT Pro Light" panose="02040304050005020304" pitchFamily="18" charset="0"/>
              </a:rPr>
              <a:t>mente</a:t>
            </a:r>
            <a:r>
              <a:rPr lang="en-US" sz="2400" spc="113" dirty="0">
                <a:latin typeface="Amasis MT Pro Light" panose="02040304050005020304" pitchFamily="18" charset="0"/>
              </a:rPr>
              <a:t> e </a:t>
            </a:r>
            <a:r>
              <a:rPr lang="en-US" sz="2400" spc="113" dirty="0" err="1">
                <a:latin typeface="Amasis MT Pro Light" panose="02040304050005020304" pitchFamily="18" charset="0"/>
              </a:rPr>
              <a:t>corpo</a:t>
            </a:r>
            <a:r>
              <a:rPr lang="en-US" sz="2400" spc="113" dirty="0">
                <a:latin typeface="Amasis MT Pro Light" panose="02040304050005020304" pitchFamily="18" charset="0"/>
              </a:rPr>
              <a:t>,  e a </a:t>
            </a:r>
            <a:r>
              <a:rPr lang="en-US" sz="2400" spc="113" dirty="0" err="1">
                <a:latin typeface="Amasis MT Pro Light" panose="02040304050005020304" pitchFamily="18" charset="0"/>
              </a:rPr>
              <a:t>migliorare</a:t>
            </a:r>
            <a:r>
              <a:rPr lang="en-US" sz="2400" spc="113" dirty="0">
                <a:latin typeface="Amasis MT Pro Light" panose="02040304050005020304" pitchFamily="18" charset="0"/>
              </a:rPr>
              <a:t>. </a:t>
            </a:r>
            <a:r>
              <a:rPr lang="en-US" sz="2400" spc="113" dirty="0" err="1">
                <a:latin typeface="Amasis MT Pro Light" panose="02040304050005020304" pitchFamily="18" charset="0"/>
              </a:rPr>
              <a:t>Piccole</a:t>
            </a:r>
            <a:r>
              <a:rPr lang="en-US" sz="2400" spc="113" dirty="0">
                <a:latin typeface="Amasis MT Pro Light" panose="02040304050005020304" pitchFamily="18" charset="0"/>
              </a:rPr>
              <a:t> </a:t>
            </a:r>
            <a:r>
              <a:rPr lang="en-US" sz="2400" spc="113" dirty="0" err="1">
                <a:latin typeface="Amasis MT Pro Light" panose="02040304050005020304" pitchFamily="18" charset="0"/>
              </a:rPr>
              <a:t>azioni</a:t>
            </a:r>
            <a:r>
              <a:rPr lang="en-US" sz="2400" spc="113" dirty="0">
                <a:latin typeface="Amasis MT Pro Light" panose="02040304050005020304" pitchFamily="18" charset="0"/>
              </a:rPr>
              <a:t>, </a:t>
            </a:r>
            <a:r>
              <a:rPr lang="en-US" sz="2400" spc="113" dirty="0" err="1">
                <a:latin typeface="Amasis MT Pro Light" panose="02040304050005020304" pitchFamily="18" charset="0"/>
              </a:rPr>
              <a:t>piccoli</a:t>
            </a:r>
            <a:r>
              <a:rPr lang="en-US" sz="2400" spc="113" dirty="0">
                <a:latin typeface="Amasis MT Pro Light" panose="02040304050005020304" pitchFamily="18" charset="0"/>
              </a:rPr>
              <a:t> «semi di </a:t>
            </a:r>
            <a:r>
              <a:rPr lang="en-US" sz="2400" spc="113" dirty="0" err="1">
                <a:latin typeface="Amasis MT Pro Light" panose="02040304050005020304" pitchFamily="18" charset="0"/>
              </a:rPr>
              <a:t>felicità</a:t>
            </a:r>
            <a:r>
              <a:rPr lang="en-US" sz="2400" spc="113" dirty="0">
                <a:latin typeface="Amasis MT Pro Light" panose="02040304050005020304" pitchFamily="18" charset="0"/>
              </a:rPr>
              <a:t>» </a:t>
            </a:r>
            <a:r>
              <a:rPr lang="en-US" sz="2400" spc="113" dirty="0" err="1">
                <a:latin typeface="Amasis MT Pro Light" panose="02040304050005020304" pitchFamily="18" charset="0"/>
              </a:rPr>
              <a:t>appunto</a:t>
            </a:r>
            <a:r>
              <a:rPr lang="en-US" sz="2400" spc="113" dirty="0">
                <a:latin typeface="Amasis MT Pro Light" panose="02040304050005020304" pitchFamily="18" charset="0"/>
              </a:rPr>
              <a:t>, </a:t>
            </a:r>
            <a:r>
              <a:rPr lang="en-US" sz="2400" spc="113" dirty="0" err="1">
                <a:latin typeface="Amasis MT Pro Light" panose="02040304050005020304" pitchFamily="18" charset="0"/>
              </a:rPr>
              <a:t>una</a:t>
            </a:r>
            <a:r>
              <a:rPr lang="en-US" sz="2400" spc="113" dirty="0">
                <a:latin typeface="Amasis MT Pro Light" panose="02040304050005020304" pitchFamily="18" charset="0"/>
              </a:rPr>
              <a:t> </a:t>
            </a:r>
            <a:r>
              <a:rPr lang="en-US" sz="2400" spc="113" dirty="0" err="1">
                <a:latin typeface="Amasis MT Pro Light" panose="02040304050005020304" pitchFamily="18" charset="0"/>
              </a:rPr>
              <a:t>felicità</a:t>
            </a:r>
            <a:r>
              <a:rPr lang="en-US" sz="2400" spc="113" dirty="0">
                <a:latin typeface="Amasis MT Pro Light" panose="02040304050005020304" pitchFamily="18" charset="0"/>
              </a:rPr>
              <a:t> </a:t>
            </a:r>
            <a:r>
              <a:rPr lang="en-US" sz="2400" spc="113" dirty="0" err="1">
                <a:latin typeface="Amasis MT Pro Light" panose="02040304050005020304" pitchFamily="18" charset="0"/>
              </a:rPr>
              <a:t>fatta</a:t>
            </a:r>
            <a:r>
              <a:rPr lang="en-US" sz="2400" spc="113" dirty="0">
                <a:latin typeface="Amasis MT Pro Light" panose="02040304050005020304" pitchFamily="18" charset="0"/>
              </a:rPr>
              <a:t> di </a:t>
            </a:r>
            <a:r>
              <a:rPr lang="en-US" sz="2400" spc="113" dirty="0" err="1">
                <a:latin typeface="Amasis MT Pro Light" panose="02040304050005020304" pitchFamily="18" charset="0"/>
              </a:rPr>
              <a:t>attimi</a:t>
            </a:r>
            <a:r>
              <a:rPr lang="en-US" sz="2400" spc="113" dirty="0">
                <a:latin typeface="Amasis MT Pro Light" panose="02040304050005020304" pitchFamily="18" charset="0"/>
              </a:rPr>
              <a:t> di cui </a:t>
            </a:r>
            <a:r>
              <a:rPr lang="en-US" sz="2400" spc="113" dirty="0" err="1">
                <a:latin typeface="Amasis MT Pro Light" panose="02040304050005020304" pitchFamily="18" charset="0"/>
              </a:rPr>
              <a:t>godere</a:t>
            </a:r>
            <a:r>
              <a:rPr lang="en-US" sz="2400" spc="113" dirty="0">
                <a:latin typeface="Amasis MT Pro Light" panose="02040304050005020304" pitchFamily="18" charset="0"/>
              </a:rPr>
              <a:t> ed </a:t>
            </a:r>
            <a:r>
              <a:rPr lang="en-US" sz="2400" spc="113" dirty="0" err="1">
                <a:latin typeface="Amasis MT Pro Light" panose="02040304050005020304" pitchFamily="18" charset="0"/>
              </a:rPr>
              <a:t>essere</a:t>
            </a:r>
            <a:r>
              <a:rPr lang="en-US" sz="2400" spc="113" dirty="0">
                <a:latin typeface="Amasis MT Pro Light" panose="02040304050005020304" pitchFamily="18" charset="0"/>
              </a:rPr>
              <a:t> </a:t>
            </a:r>
            <a:r>
              <a:rPr lang="en-US" sz="2400" spc="113" dirty="0" err="1">
                <a:latin typeface="Amasis MT Pro Light" panose="02040304050005020304" pitchFamily="18" charset="0"/>
              </a:rPr>
              <a:t>grati</a:t>
            </a:r>
            <a:r>
              <a:rPr lang="en-US" sz="2400" spc="113" dirty="0">
                <a:latin typeface="Amasis MT Pro Light" panose="02040304050005020304" pitchFamily="18" charset="0"/>
              </a:rPr>
              <a:t>, di cui </a:t>
            </a:r>
            <a:r>
              <a:rPr lang="en-US" sz="2400" spc="113" dirty="0" err="1">
                <a:latin typeface="Amasis MT Pro Light" panose="02040304050005020304" pitchFamily="18" charset="0"/>
              </a:rPr>
              <a:t>accorgersi</a:t>
            </a:r>
            <a:r>
              <a:rPr lang="en-US" sz="2400" spc="113" dirty="0">
                <a:latin typeface="Amasis MT Pro Light" panose="02040304050005020304" pitchFamily="18" charset="0"/>
              </a:rPr>
              <a:t>,  non idea di </a:t>
            </a:r>
            <a:r>
              <a:rPr lang="en-US" sz="2400" spc="113" dirty="0" err="1">
                <a:latin typeface="Amasis MT Pro Light" panose="02040304050005020304" pitchFamily="18" charset="0"/>
              </a:rPr>
              <a:t>felicità</a:t>
            </a:r>
            <a:r>
              <a:rPr lang="en-US" sz="2400" spc="113" dirty="0">
                <a:latin typeface="Amasis MT Pro Light" panose="02040304050005020304" pitchFamily="18" charset="0"/>
              </a:rPr>
              <a:t> </a:t>
            </a:r>
            <a:r>
              <a:rPr lang="en-US" sz="2400" spc="113" dirty="0" err="1">
                <a:latin typeface="Amasis MT Pro Light" panose="02040304050005020304" pitchFamily="18" charset="0"/>
              </a:rPr>
              <a:t>perenne</a:t>
            </a:r>
            <a:r>
              <a:rPr lang="en-US" sz="2400" spc="113" dirty="0">
                <a:latin typeface="Amasis MT Pro Light" panose="02040304050005020304" pitchFamily="18" charset="0"/>
              </a:rPr>
              <a:t>, </a:t>
            </a:r>
            <a:r>
              <a:rPr lang="en-US" sz="2400" spc="113" dirty="0" err="1">
                <a:latin typeface="Amasis MT Pro Light" panose="02040304050005020304" pitchFamily="18" charset="0"/>
              </a:rPr>
              <a:t>sconfinata</a:t>
            </a:r>
            <a:r>
              <a:rPr lang="en-US" sz="2400" spc="113" dirty="0">
                <a:latin typeface="Amasis MT Pro Light" panose="02040304050005020304" pitchFamily="18" charset="0"/>
              </a:rPr>
              <a:t>, senza </a:t>
            </a:r>
            <a:r>
              <a:rPr lang="en-US" sz="2400" spc="113" dirty="0" err="1">
                <a:latin typeface="Amasis MT Pro Light" panose="02040304050005020304" pitchFamily="18" charset="0"/>
              </a:rPr>
              <a:t>crisi</a:t>
            </a:r>
            <a:r>
              <a:rPr lang="en-US" sz="2400" spc="113" dirty="0">
                <a:latin typeface="Amasis MT Pro Light" panose="02040304050005020304" pitchFamily="18" charset="0"/>
              </a:rPr>
              <a:t>. </a:t>
            </a:r>
          </a:p>
          <a:p>
            <a:pPr lvl="0" algn="just">
              <a:lnSpc>
                <a:spcPct val="90000"/>
              </a:lnSpc>
              <a:spcBef>
                <a:spcPct val="0"/>
              </a:spcBef>
              <a:spcAft>
                <a:spcPts val="600"/>
              </a:spcAft>
            </a:pPr>
            <a:r>
              <a:rPr lang="en-US" sz="2400" spc="113" dirty="0">
                <a:effectLst/>
                <a:latin typeface="Amasis MT Pro Light" panose="02040304050005020304" pitchFamily="18" charset="0"/>
              </a:rPr>
              <a:t>La </a:t>
            </a:r>
            <a:r>
              <a:rPr lang="en-US" sz="2400" spc="113" dirty="0" err="1">
                <a:effectLst/>
                <a:latin typeface="Amasis MT Pro Light" panose="02040304050005020304" pitchFamily="18" charset="0"/>
              </a:rPr>
              <a:t>felicità</a:t>
            </a:r>
            <a:r>
              <a:rPr lang="en-US" sz="2400" spc="113" dirty="0">
                <a:effectLst/>
                <a:latin typeface="Amasis MT Pro Light" panose="02040304050005020304" pitchFamily="18" charset="0"/>
              </a:rPr>
              <a:t> </a:t>
            </a:r>
            <a:r>
              <a:rPr lang="en-US" sz="2400" spc="113" dirty="0" err="1">
                <a:effectLst/>
                <a:latin typeface="Amasis MT Pro Light" panose="02040304050005020304" pitchFamily="18" charset="0"/>
              </a:rPr>
              <a:t>può</a:t>
            </a:r>
            <a:r>
              <a:rPr lang="en-US" sz="2400" spc="113" dirty="0">
                <a:effectLst/>
                <a:latin typeface="Amasis MT Pro Light" panose="02040304050005020304" pitchFamily="18" charset="0"/>
              </a:rPr>
              <a:t> </a:t>
            </a:r>
            <a:r>
              <a:rPr lang="en-US" sz="2400" spc="113" dirty="0" err="1">
                <a:effectLst/>
                <a:latin typeface="Amasis MT Pro Light" panose="02040304050005020304" pitchFamily="18" charset="0"/>
              </a:rPr>
              <a:t>essere</a:t>
            </a:r>
            <a:r>
              <a:rPr lang="en-US" sz="2400" spc="113" dirty="0">
                <a:effectLst/>
                <a:latin typeface="Amasis MT Pro Light" panose="02040304050005020304" pitchFamily="18" charset="0"/>
              </a:rPr>
              <a:t> </a:t>
            </a:r>
            <a:r>
              <a:rPr lang="en-US" sz="2400" spc="113" dirty="0" err="1">
                <a:effectLst/>
                <a:latin typeface="Amasis MT Pro Light" panose="02040304050005020304" pitchFamily="18" charset="0"/>
              </a:rPr>
              <a:t>raggiunta</a:t>
            </a:r>
            <a:r>
              <a:rPr lang="en-US" sz="2400" spc="113" dirty="0">
                <a:effectLst/>
                <a:latin typeface="Amasis MT Pro Light" panose="02040304050005020304" pitchFamily="18" charset="0"/>
              </a:rPr>
              <a:t> o </a:t>
            </a:r>
            <a:r>
              <a:rPr lang="en-US" sz="2400" spc="113" dirty="0" err="1">
                <a:effectLst/>
                <a:latin typeface="Amasis MT Pro Light" panose="02040304050005020304" pitchFamily="18" charset="0"/>
              </a:rPr>
              <a:t>meno</a:t>
            </a:r>
            <a:r>
              <a:rPr lang="en-US" sz="2400" spc="113" dirty="0">
                <a:effectLst/>
                <a:latin typeface="Amasis MT Pro Light" panose="02040304050005020304" pitchFamily="18" charset="0"/>
              </a:rPr>
              <a:t>, ma </a:t>
            </a:r>
            <a:r>
              <a:rPr lang="en-US" sz="2400" spc="113" dirty="0" err="1">
                <a:effectLst/>
                <a:latin typeface="Amasis MT Pro Light" panose="02040304050005020304" pitchFamily="18" charset="0"/>
              </a:rPr>
              <a:t>ciò</a:t>
            </a:r>
            <a:r>
              <a:rPr lang="en-US" sz="2400" spc="113" dirty="0">
                <a:effectLst/>
                <a:latin typeface="Amasis MT Pro Light" panose="02040304050005020304" pitchFamily="18" charset="0"/>
              </a:rPr>
              <a:t> </a:t>
            </a:r>
            <a:r>
              <a:rPr lang="en-US" sz="2400" spc="113" dirty="0" err="1">
                <a:effectLst/>
                <a:latin typeface="Amasis MT Pro Light" panose="02040304050005020304" pitchFamily="18" charset="0"/>
              </a:rPr>
              <a:t>che</a:t>
            </a:r>
            <a:r>
              <a:rPr lang="en-US" sz="2400" spc="113" dirty="0">
                <a:effectLst/>
                <a:latin typeface="Amasis MT Pro Light" panose="02040304050005020304" pitchFamily="18" charset="0"/>
              </a:rPr>
              <a:t> </a:t>
            </a:r>
            <a:r>
              <a:rPr lang="en-US" sz="2400" spc="113" dirty="0" err="1">
                <a:effectLst/>
                <a:latin typeface="Amasis MT Pro Light" panose="02040304050005020304" pitchFamily="18" charset="0"/>
              </a:rPr>
              <a:t>conta</a:t>
            </a:r>
            <a:r>
              <a:rPr lang="en-US" sz="2400" spc="113" dirty="0">
                <a:effectLst/>
                <a:latin typeface="Amasis MT Pro Light" panose="02040304050005020304" pitchFamily="18" charset="0"/>
              </a:rPr>
              <a:t> è il </a:t>
            </a:r>
            <a:r>
              <a:rPr lang="en-US" sz="2400" spc="113" dirty="0" err="1">
                <a:effectLst/>
                <a:latin typeface="Amasis MT Pro Light" panose="02040304050005020304" pitchFamily="18" charset="0"/>
              </a:rPr>
              <a:t>percorso</a:t>
            </a:r>
            <a:endParaRPr lang="en-US" sz="2400" u="none" spc="113" dirty="0">
              <a:latin typeface="Amasis MT Pro Light" panose="020403040500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p:cNvSpPr txBox="1"/>
          <p:nvPr/>
        </p:nvSpPr>
        <p:spPr>
          <a:xfrm>
            <a:off x="960120" y="488053"/>
            <a:ext cx="6552903" cy="293526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8100" spc="-399" dirty="0" err="1">
                <a:latin typeface="Amasis MT Pro Light" panose="02040304050005020304" pitchFamily="18" charset="0"/>
                <a:ea typeface="+mj-ea"/>
                <a:cs typeface="+mj-cs"/>
              </a:rPr>
              <a:t>Amicizia</a:t>
            </a:r>
            <a:endParaRPr lang="en-US" sz="8100" spc="-399" dirty="0">
              <a:latin typeface="Amasis MT Pro Light" panose="02040304050005020304" pitchFamily="18" charset="0"/>
              <a:ea typeface="+mj-ea"/>
              <a:cs typeface="+mj-cs"/>
            </a:endParaRPr>
          </a:p>
        </p:txBody>
      </p:sp>
      <p:sp>
        <p:nvSpPr>
          <p:cNvPr id="410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3880491"/>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4"/>
          <p:cNvSpPr txBox="1"/>
          <p:nvPr/>
        </p:nvSpPr>
        <p:spPr>
          <a:xfrm>
            <a:off x="960120" y="4309348"/>
            <a:ext cx="7005146" cy="5462166"/>
          </a:xfrm>
          <a:prstGeom prst="rect">
            <a:avLst/>
          </a:prstGeom>
        </p:spPr>
        <p:txBody>
          <a:bodyPr vert="horz" lIns="91440" tIns="45720" rIns="91440" bIns="45720" rtlCol="0">
            <a:noAutofit/>
          </a:bodyPr>
          <a:lstStyle/>
          <a:p>
            <a:pPr fontAlgn="base">
              <a:lnSpc>
                <a:spcPct val="90000"/>
              </a:lnSpc>
              <a:spcAft>
                <a:spcPts val="600"/>
              </a:spcAft>
            </a:pPr>
            <a:r>
              <a:rPr lang="en-US" sz="2400" spc="-25" dirty="0">
                <a:effectLst/>
                <a:latin typeface="Amasis MT Pro Light" panose="02040304050005020304" pitchFamily="18" charset="0"/>
              </a:rPr>
              <a:t>La </a:t>
            </a:r>
            <a:r>
              <a:rPr lang="en-US" sz="2400" spc="-25" dirty="0" err="1">
                <a:effectLst/>
                <a:latin typeface="Amasis MT Pro Light" panose="02040304050005020304" pitchFamily="18" charset="0"/>
              </a:rPr>
              <a:t>seconda</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strada</a:t>
            </a:r>
            <a:r>
              <a:rPr lang="en-US" sz="2400" spc="-25" dirty="0">
                <a:effectLst/>
                <a:latin typeface="Amasis MT Pro Light" panose="02040304050005020304" pitchFamily="18" charset="0"/>
              </a:rPr>
              <a:t> per la </a:t>
            </a:r>
            <a:r>
              <a:rPr lang="en-US" sz="2400" spc="-25" dirty="0" err="1">
                <a:effectLst/>
                <a:latin typeface="Amasis MT Pro Light" panose="02040304050005020304" pitchFamily="18" charset="0"/>
              </a:rPr>
              <a:t>felicità</a:t>
            </a:r>
            <a:r>
              <a:rPr lang="en-US" sz="2400" spc="-25" dirty="0">
                <a:effectLst/>
                <a:latin typeface="Amasis MT Pro Light" panose="02040304050005020304" pitchFamily="18" charset="0"/>
              </a:rPr>
              <a:t> è </a:t>
            </a:r>
            <a:r>
              <a:rPr lang="en-US" sz="2400" spc="-25" dirty="0" err="1">
                <a:effectLst/>
                <a:latin typeface="Amasis MT Pro Light" panose="02040304050005020304" pitchFamily="18" charset="0"/>
              </a:rPr>
              <a:t>l’AMICIZIA</a:t>
            </a:r>
            <a:endParaRPr lang="en-US" sz="2400" spc="-25" dirty="0">
              <a:effectLst/>
              <a:latin typeface="Amasis MT Pro Light" panose="02040304050005020304" pitchFamily="18" charset="0"/>
            </a:endParaRPr>
          </a:p>
          <a:p>
            <a:pPr fontAlgn="base">
              <a:lnSpc>
                <a:spcPct val="90000"/>
              </a:lnSpc>
              <a:spcAft>
                <a:spcPts val="600"/>
              </a:spcAft>
            </a:pPr>
            <a:r>
              <a:rPr lang="en-US" sz="2400" spc="-25" dirty="0">
                <a:effectLst/>
                <a:latin typeface="Amasis MT Pro Light" panose="02040304050005020304" pitchFamily="18" charset="0"/>
              </a:rPr>
              <a:t>La </a:t>
            </a:r>
            <a:r>
              <a:rPr lang="en-US" sz="2400" spc="-25" dirty="0" err="1">
                <a:effectLst/>
                <a:latin typeface="Amasis MT Pro Light" panose="02040304050005020304" pitchFamily="18" charset="0"/>
              </a:rPr>
              <a:t>felicità</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individuale</a:t>
            </a:r>
            <a:r>
              <a:rPr lang="en-US" sz="2400" spc="-25" dirty="0">
                <a:effectLst/>
                <a:latin typeface="Amasis MT Pro Light" panose="02040304050005020304" pitchFamily="18" charset="0"/>
              </a:rPr>
              <a:t> non è </a:t>
            </a:r>
            <a:r>
              <a:rPr lang="en-US" sz="2400" spc="-25" dirty="0" err="1">
                <a:effectLst/>
                <a:latin typeface="Amasis MT Pro Light" panose="02040304050005020304" pitchFamily="18" charset="0"/>
              </a:rPr>
              <a:t>possibile</a:t>
            </a:r>
            <a:r>
              <a:rPr lang="en-US" sz="2400" spc="-25" dirty="0">
                <a:effectLst/>
                <a:latin typeface="Amasis MT Pro Light" panose="02040304050005020304" pitchFamily="18" charset="0"/>
              </a:rPr>
              <a:t> se non </a:t>
            </a:r>
            <a:r>
              <a:rPr lang="en-US" sz="2400" spc="-25" dirty="0" err="1">
                <a:effectLst/>
                <a:latin typeface="Amasis MT Pro Light" panose="02040304050005020304" pitchFamily="18" charset="0"/>
              </a:rPr>
              <a:t>corrisponde</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alla</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felicità</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collettiva</a:t>
            </a:r>
            <a:r>
              <a:rPr lang="en-US" sz="2400" spc="-25" dirty="0">
                <a:effectLst/>
                <a:latin typeface="Amasis MT Pro Light" panose="02040304050005020304" pitchFamily="18" charset="0"/>
              </a:rPr>
              <a:t>:  non </a:t>
            </a:r>
            <a:r>
              <a:rPr lang="en-US" sz="2400" spc="-25" dirty="0" err="1">
                <a:effectLst/>
                <a:latin typeface="Amasis MT Pro Light" panose="02040304050005020304" pitchFamily="18" charset="0"/>
              </a:rPr>
              <a:t>si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può</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quindi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essere</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felici</a:t>
            </a:r>
            <a:r>
              <a:rPr lang="en-US" sz="2400" spc="-25" dirty="0">
                <a:effectLst/>
                <a:latin typeface="Amasis MT Pro Light" panose="02040304050005020304" pitchFamily="18" charset="0"/>
              </a:rPr>
              <a:t> se </a:t>
            </a:r>
            <a:r>
              <a:rPr lang="en-US" sz="2400" spc="-25" dirty="0" err="1">
                <a:effectLst/>
                <a:latin typeface="Amasis MT Pro Light" panose="02040304050005020304" pitchFamily="18" charset="0"/>
              </a:rPr>
              <a:t>gli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altri</a:t>
            </a:r>
            <a:r>
              <a:rPr lang="en-US" sz="2400" spc="-25" dirty="0">
                <a:effectLst/>
                <a:latin typeface="Amasis MT Pro Light" panose="02040304050005020304" pitchFamily="18" charset="0"/>
              </a:rPr>
              <a:t> non </a:t>
            </a:r>
            <a:r>
              <a:rPr lang="en-US" sz="2400" spc="-25" dirty="0" err="1">
                <a:effectLst/>
                <a:latin typeface="Amasis MT Pro Light" panose="02040304050005020304" pitchFamily="18" charset="0"/>
              </a:rPr>
              <a:t>sono</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felici</a:t>
            </a:r>
            <a:r>
              <a:rPr lang="en-US" sz="2400" spc="-25" dirty="0">
                <a:effectLst/>
                <a:latin typeface="Amasis MT Pro Light" panose="02040304050005020304" pitchFamily="18" charset="0"/>
              </a:rPr>
              <a:t>. </a:t>
            </a:r>
          </a:p>
          <a:p>
            <a:pPr algn="just" fontAlgn="base">
              <a:lnSpc>
                <a:spcPct val="90000"/>
              </a:lnSpc>
              <a:spcAft>
                <a:spcPts val="600"/>
              </a:spcAft>
            </a:pPr>
            <a:r>
              <a:rPr lang="en-US" sz="2400" spc="-25" dirty="0">
                <a:latin typeface="Amasis MT Pro Light" panose="02040304050005020304" pitchFamily="18" charset="0"/>
              </a:rPr>
              <a:t>Sempre nell’ </a:t>
            </a:r>
            <a:r>
              <a:rPr lang="en-US" sz="2400" i="1" spc="-25" dirty="0" err="1">
                <a:effectLst/>
                <a:latin typeface="Amasis MT Pro Light" panose="02040304050005020304" pitchFamily="18" charset="0"/>
              </a:rPr>
              <a:t>Etica</a:t>
            </a:r>
            <a:r>
              <a:rPr lang="en-US" sz="2400" i="1" spc="-25" dirty="0">
                <a:effectLst/>
                <a:latin typeface="Amasis MT Pro Light" panose="02040304050005020304" pitchFamily="18" charset="0"/>
              </a:rPr>
              <a:t> </a:t>
            </a:r>
            <a:r>
              <a:rPr lang="en-US" sz="2400" i="1" spc="-25" dirty="0" err="1">
                <a:effectLst/>
                <a:latin typeface="Amasis MT Pro Light" panose="02040304050005020304" pitchFamily="18" charset="0"/>
              </a:rPr>
              <a:t>Nicomachea</a:t>
            </a:r>
            <a:r>
              <a:rPr lang="en-US" sz="2400" spc="-25" dirty="0">
                <a:effectLst/>
                <a:latin typeface="Amasis MT Pro Light" panose="02040304050005020304" pitchFamily="18" charset="0"/>
              </a:rPr>
              <a:t> , il </a:t>
            </a:r>
            <a:r>
              <a:rPr lang="en-US" sz="2400" spc="-25" dirty="0" err="1">
                <a:effectLst/>
                <a:latin typeface="Amasis MT Pro Light" panose="02040304050005020304" pitchFamily="18" charset="0"/>
              </a:rPr>
              <a:t>filosofo</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spera</a:t>
            </a:r>
            <a:r>
              <a:rPr lang="en-US" sz="2400" spc="-25" dirty="0">
                <a:effectLst/>
                <a:latin typeface="Amasis MT Pro Light" panose="02040304050005020304" pitchFamily="18" charset="0"/>
              </a:rPr>
              <a:t> in uno </a:t>
            </a:r>
            <a:r>
              <a:rPr lang="en-US" sz="2400" spc="-25" dirty="0" err="1">
                <a:effectLst/>
                <a:latin typeface="Amasis MT Pro Light" panose="02040304050005020304" pitchFamily="18" charset="0"/>
              </a:rPr>
              <a:t>Stato</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basato</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sulla</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concordia</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civica</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una</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società</a:t>
            </a:r>
            <a:r>
              <a:rPr lang="en-US" sz="2400" spc="-25" dirty="0">
                <a:effectLst/>
                <a:latin typeface="Amasis MT Pro Light" panose="02040304050005020304" pitchFamily="18" charset="0"/>
              </a:rPr>
              <a:t> in cui </a:t>
            </a:r>
            <a:r>
              <a:rPr lang="en-US" sz="2400" spc="-25" dirty="0" err="1">
                <a:effectLst/>
                <a:latin typeface="Amasis MT Pro Light" panose="02040304050005020304" pitchFamily="18" charset="0"/>
              </a:rPr>
              <a:t>ogni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individuo</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agisce</a:t>
            </a:r>
            <a:r>
              <a:rPr lang="en-US" sz="2400" spc="-25" dirty="0">
                <a:effectLst/>
                <a:latin typeface="Amasis MT Pro Light" panose="02040304050005020304" pitchFamily="18" charset="0"/>
              </a:rPr>
              <a:t> con </a:t>
            </a:r>
            <a:r>
              <a:rPr lang="en-US" sz="2400" spc="-25" dirty="0" err="1">
                <a:effectLst/>
                <a:latin typeface="Amasis MT Pro Light" panose="02040304050005020304" pitchFamily="18" charset="0"/>
              </a:rPr>
              <a:t>responsabilità</a:t>
            </a:r>
            <a:r>
              <a:rPr lang="en-US" sz="2400" spc="-25" dirty="0">
                <a:effectLst/>
                <a:latin typeface="Amasis MT Pro Light" panose="02040304050005020304" pitchFamily="18" charset="0"/>
              </a:rPr>
              <a:t> e buona </a:t>
            </a:r>
            <a:r>
              <a:rPr lang="en-US" sz="2400" spc="-25" dirty="0" err="1">
                <a:effectLst/>
                <a:latin typeface="Amasis MT Pro Light" panose="02040304050005020304" pitchFamily="18" charset="0"/>
              </a:rPr>
              <a:t>volontà</a:t>
            </a:r>
            <a:r>
              <a:rPr lang="en-US" sz="2400" spc="-25" dirty="0">
                <a:effectLst/>
                <a:latin typeface="Amasis MT Pro Light" panose="02040304050005020304" pitchFamily="18" charset="0"/>
              </a:rPr>
              <a:t> verso </a:t>
            </a:r>
            <a:r>
              <a:rPr lang="en-US" sz="2400" spc="-25" dirty="0" err="1">
                <a:effectLst/>
                <a:latin typeface="Amasis MT Pro Light" panose="02040304050005020304" pitchFamily="18" charset="0"/>
              </a:rPr>
              <a:t>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suoi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concittadini</a:t>
            </a:r>
            <a:r>
              <a:rPr lang="en-US" sz="2400" spc="-25" dirty="0">
                <a:effectLst/>
                <a:latin typeface="Amasis MT Pro Light" panose="02040304050005020304" pitchFamily="18" charset="0"/>
              </a:rPr>
              <a:t>, dove </a:t>
            </a:r>
            <a:r>
              <a:rPr lang="en-US" sz="2400" spc="-25" dirty="0" err="1">
                <a:effectLst/>
                <a:latin typeface="Amasis MT Pro Light" panose="02040304050005020304" pitchFamily="18" charset="0"/>
              </a:rPr>
              <a:t>si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incoraggia</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sostiene</a:t>
            </a:r>
            <a:r>
              <a:rPr lang="en-US" sz="2400" spc="-25" dirty="0">
                <a:effectLst/>
                <a:latin typeface="Amasis MT Pro Light" panose="02040304050005020304" pitchFamily="18" charset="0"/>
              </a:rPr>
              <a:t> e </a:t>
            </a:r>
            <a:r>
              <a:rPr lang="en-US" sz="2400" spc="-25" dirty="0" err="1">
                <a:effectLst/>
                <a:latin typeface="Amasis MT Pro Light" panose="02040304050005020304" pitchFamily="18" charset="0"/>
              </a:rPr>
              <a:t>si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assicura</a:t>
            </a:r>
            <a:r>
              <a:rPr lang="en-US" sz="2400" spc="-25" dirty="0">
                <a:effectLst/>
                <a:latin typeface="Amasis MT Pro Light" panose="02040304050005020304" pitchFamily="18" charset="0"/>
              </a:rPr>
              <a:t> la </a:t>
            </a:r>
            <a:r>
              <a:rPr lang="en-US" sz="2400" spc="-25" dirty="0" err="1">
                <a:effectLst/>
                <a:latin typeface="Amasis MT Pro Light" panose="02040304050005020304" pitchFamily="18" charset="0"/>
              </a:rPr>
              <a:t>realizzazione</a:t>
            </a:r>
            <a:r>
              <a:rPr lang="en-US" sz="2400" spc="-25" dirty="0">
                <a:effectLst/>
                <a:latin typeface="Amasis MT Pro Light" panose="02040304050005020304" pitchFamily="18" charset="0"/>
              </a:rPr>
              <a:t> di </a:t>
            </a:r>
            <a:r>
              <a:rPr lang="en-US" sz="2400" spc="-25" dirty="0" err="1">
                <a:effectLst/>
                <a:latin typeface="Amasis MT Pro Light" panose="02040304050005020304" pitchFamily="18" charset="0"/>
              </a:rPr>
              <a:t>questi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legami</a:t>
            </a:r>
            <a:r>
              <a:rPr lang="en-US" sz="2400" spc="-25" dirty="0">
                <a:effectLst/>
                <a:latin typeface="Amasis MT Pro Light" panose="02040304050005020304" pitchFamily="18" charset="0"/>
              </a:rPr>
              <a:t> di fiducia, dove </a:t>
            </a:r>
            <a:r>
              <a:rPr lang="en-US" sz="2400" spc="-25" dirty="0" err="1">
                <a:effectLst/>
                <a:latin typeface="Amasis MT Pro Light" panose="02040304050005020304" pitchFamily="18" charset="0"/>
              </a:rPr>
              <a:t>si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predispongono</a:t>
            </a:r>
            <a:r>
              <a:rPr lang="en-US" sz="2400" spc="-25" dirty="0">
                <a:effectLst/>
                <a:latin typeface="Amasis MT Pro Light" panose="02040304050005020304" pitchFamily="18" charset="0"/>
              </a:rPr>
              <a:t> le </a:t>
            </a:r>
            <a:r>
              <a:rPr lang="en-US" sz="2400" spc="-25" dirty="0" err="1">
                <a:effectLst/>
                <a:latin typeface="Amasis MT Pro Light" panose="02040304050005020304" pitchFamily="18" charset="0"/>
              </a:rPr>
              <a:t>condizioni</a:t>
            </a:r>
            <a:r>
              <a:rPr lang="en-US" sz="2400" spc="-25" dirty="0">
                <a:effectLst/>
                <a:latin typeface="Amasis MT Pro Light" panose="02040304050005020304" pitchFamily="18" charset="0"/>
              </a:rPr>
              <a:t> di vita </a:t>
            </a:r>
            <a:r>
              <a:rPr lang="en-US" sz="2400" spc="-25" dirty="0" err="1">
                <a:effectLst/>
                <a:latin typeface="Amasis MT Pro Light" panose="02040304050005020304" pitchFamily="18" charset="0"/>
              </a:rPr>
              <a:t>favorevoli</a:t>
            </a:r>
            <a:r>
              <a:rPr lang="en-US" sz="2400" spc="-25" dirty="0">
                <a:effectLst/>
                <a:latin typeface="Amasis MT Pro Light" panose="02040304050005020304" pitchFamily="18" charset="0"/>
              </a:rPr>
              <a:t> a </a:t>
            </a:r>
            <a:r>
              <a:rPr lang="en-US" sz="2400" spc="-25" dirty="0" err="1">
                <a:effectLst/>
                <a:latin typeface="Amasis MT Pro Light" panose="02040304050005020304" pitchFamily="18" charset="0"/>
              </a:rPr>
              <a:t>ogni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individuo</a:t>
            </a:r>
            <a:r>
              <a:rPr lang="en-US" sz="2400" spc="-25" dirty="0">
                <a:effectLst/>
                <a:latin typeface="Amasis MT Pro Light" panose="02040304050005020304" pitchFamily="18" charset="0"/>
              </a:rPr>
              <a:t>. </a:t>
            </a:r>
          </a:p>
          <a:p>
            <a:pPr fontAlgn="base">
              <a:lnSpc>
                <a:spcPct val="90000"/>
              </a:lnSpc>
              <a:spcAft>
                <a:spcPts val="600"/>
              </a:spcAft>
            </a:pPr>
            <a:r>
              <a:rPr lang="en-US" sz="2400" spc="-25" dirty="0">
                <a:effectLst/>
                <a:latin typeface="Amasis MT Pro Light" panose="02040304050005020304" pitchFamily="18" charset="0"/>
              </a:rPr>
              <a:t>Lo </a:t>
            </a:r>
            <a:r>
              <a:rPr lang="en-US" sz="2400" spc="-25" dirty="0" err="1">
                <a:effectLst/>
                <a:latin typeface="Amasis MT Pro Light" panose="02040304050005020304" pitchFamily="18" charset="0"/>
              </a:rPr>
              <a:t>stato</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ideale</a:t>
            </a:r>
            <a:r>
              <a:rPr lang="en-US" sz="2400" spc="-25" dirty="0">
                <a:effectLst/>
                <a:latin typeface="Amasis MT Pro Light" panose="02040304050005020304" pitchFamily="18" charset="0"/>
              </a:rPr>
              <a:t> di </a:t>
            </a:r>
            <a:r>
              <a:rPr lang="en-US" sz="2400" spc="-25" dirty="0" err="1">
                <a:effectLst/>
                <a:latin typeface="Amasis MT Pro Light" panose="02040304050005020304" pitchFamily="18" charset="0"/>
              </a:rPr>
              <a:t>Aristotele</a:t>
            </a:r>
            <a:r>
              <a:rPr lang="en-US" sz="2400" spc="-25" dirty="0">
                <a:effectLst/>
                <a:latin typeface="Amasis MT Pro Light" panose="02040304050005020304" pitchFamily="18" charset="0"/>
              </a:rPr>
              <a:t> è </a:t>
            </a:r>
            <a:r>
              <a:rPr lang="en-US" sz="2400" spc="-25" dirty="0" err="1">
                <a:effectLst/>
                <a:latin typeface="Amasis MT Pro Light" panose="02040304050005020304" pitchFamily="18" charset="0"/>
              </a:rPr>
              <a:t>basato</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sulle</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amicizie</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virtuose</a:t>
            </a:r>
            <a:r>
              <a:rPr lang="en-US" sz="2400" spc="-25" dirty="0">
                <a:effectLst/>
                <a:latin typeface="Amasis MT Pro Light" panose="02040304050005020304" pitchFamily="18" charset="0"/>
              </a:rPr>
              <a:t>, quelle </a:t>
            </a:r>
            <a:r>
              <a:rPr lang="en-US" sz="2400" spc="-25" dirty="0" err="1">
                <a:effectLst/>
                <a:latin typeface="Amasis MT Pro Light" panose="02040304050005020304" pitchFamily="18" charset="0"/>
              </a:rPr>
              <a:t>relazioni</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che</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uniscono</a:t>
            </a:r>
            <a:r>
              <a:rPr lang="en-US" sz="2400" spc="-25" dirty="0">
                <a:effectLst/>
                <a:latin typeface="Amasis MT Pro Light" panose="02040304050005020304" pitchFamily="18" charset="0"/>
              </a:rPr>
              <a:t> piacere e </a:t>
            </a:r>
            <a:r>
              <a:rPr lang="en-US" sz="2400" spc="-25" dirty="0" err="1">
                <a:effectLst/>
                <a:latin typeface="Amasis MT Pro Light" panose="02040304050005020304" pitchFamily="18" charset="0"/>
              </a:rPr>
              <a:t>virtù</a:t>
            </a:r>
            <a:r>
              <a:rPr lang="en-US" sz="2400" spc="-25" dirty="0">
                <a:effectLst/>
                <a:latin typeface="Amasis MT Pro Light" panose="02040304050005020304" pitchFamily="18" charset="0"/>
              </a:rPr>
              <a:t> e </a:t>
            </a:r>
            <a:r>
              <a:rPr lang="en-US" sz="2400" spc="-25" dirty="0" err="1">
                <a:effectLst/>
                <a:latin typeface="Amasis MT Pro Light" panose="02040304050005020304" pitchFamily="18" charset="0"/>
              </a:rPr>
              <a:t>rendono</a:t>
            </a:r>
            <a:r>
              <a:rPr lang="en-US" sz="2400" spc="-25" dirty="0">
                <a:effectLst/>
                <a:latin typeface="Amasis MT Pro Light" panose="02040304050005020304" pitchFamily="18" charset="0"/>
              </a:rPr>
              <a:t> </a:t>
            </a:r>
            <a:r>
              <a:rPr lang="en-US" sz="2400" spc="-25" dirty="0" err="1">
                <a:effectLst/>
                <a:latin typeface="Amasis MT Pro Light" panose="02040304050005020304" pitchFamily="18" charset="0"/>
              </a:rPr>
              <a:t>felici</a:t>
            </a:r>
            <a:endParaRPr lang="en-US" sz="2400" u="none" spc="113" dirty="0">
              <a:latin typeface="Amasis MT Pro Light" panose="02040304050005020304" pitchFamily="18" charset="0"/>
            </a:endParaRPr>
          </a:p>
        </p:txBody>
      </p:sp>
      <p:pic>
        <p:nvPicPr>
          <p:cNvPr id="4098" name="Picture 2" descr="Una foto in bianco e nero di una spiaggia con impronte nella sabbia foto –  Immagine gratis di Messico su Unsplash">
            <a:extLst>
              <a:ext uri="{FF2B5EF4-FFF2-40B4-BE49-F238E27FC236}">
                <a16:creationId xmlns:a16="http://schemas.microsoft.com/office/drawing/2014/main" id="{6E96056B-32A5-7C82-2EE9-B4935AF540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241" r="8807"/>
          <a:stretch/>
        </p:blipFill>
        <p:spPr bwMode="auto">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8283427"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aci e abbracci: perché non bisogna imporre le &quot;buone maniere&quot; ai bambini.  - Maria Rosa Ranieli Psicologa">
            <a:extLst>
              <a:ext uri="{FF2B5EF4-FFF2-40B4-BE49-F238E27FC236}">
                <a16:creationId xmlns:a16="http://schemas.microsoft.com/office/drawing/2014/main" id="{E087CA40-8CF5-4DFB-5637-CDEAB82CB6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594" r="10094"/>
          <a:stretch/>
        </p:blipFill>
        <p:spPr bwMode="auto">
          <a:xfrm>
            <a:off x="1" y="10"/>
            <a:ext cx="14504463" cy="1028699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8" y="0"/>
            <a:ext cx="10600467" cy="10287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3"/>
          <p:cNvSpPr txBox="1"/>
          <p:nvPr/>
        </p:nvSpPr>
        <p:spPr>
          <a:xfrm>
            <a:off x="9601201" y="547687"/>
            <a:ext cx="7429498" cy="284986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6000" spc="-399" dirty="0">
                <a:latin typeface="Amasis MT Pro Light" panose="02040304050005020304" pitchFamily="18" charset="0"/>
                <a:ea typeface="+mj-ea"/>
                <a:cs typeface="+mj-cs"/>
              </a:rPr>
              <a:t>Dalla </a:t>
            </a:r>
            <a:r>
              <a:rPr lang="en-US" sz="6000" spc="-399" dirty="0" err="1">
                <a:latin typeface="Amasis MT Pro Light" panose="02040304050005020304" pitchFamily="18" charset="0"/>
                <a:ea typeface="+mj-ea"/>
                <a:cs typeface="+mj-cs"/>
              </a:rPr>
              <a:t>premessa</a:t>
            </a:r>
            <a:r>
              <a:rPr lang="en-US" sz="6000" spc="-399" dirty="0">
                <a:latin typeface="Amasis MT Pro Light" panose="02040304050005020304" pitchFamily="18" charset="0"/>
                <a:ea typeface="+mj-ea"/>
                <a:cs typeface="+mj-cs"/>
              </a:rPr>
              <a:t> alle </a:t>
            </a:r>
            <a:r>
              <a:rPr lang="en-US" sz="6000" spc="-399" dirty="0" err="1">
                <a:latin typeface="Amasis MT Pro Light" panose="02040304050005020304" pitchFamily="18" charset="0"/>
                <a:ea typeface="+mj-ea"/>
                <a:cs typeface="+mj-cs"/>
              </a:rPr>
              <a:t>unità</a:t>
            </a:r>
            <a:r>
              <a:rPr lang="en-US" sz="6000" spc="-399" dirty="0">
                <a:latin typeface="Amasis MT Pro Light" panose="02040304050005020304" pitchFamily="18" charset="0"/>
                <a:ea typeface="+mj-ea"/>
                <a:cs typeface="+mj-cs"/>
              </a:rPr>
              <a:t> di </a:t>
            </a:r>
            <a:r>
              <a:rPr lang="en-US" sz="6000" spc="-399" dirty="0" err="1">
                <a:latin typeface="Amasis MT Pro Light" panose="02040304050005020304" pitchFamily="18" charset="0"/>
                <a:ea typeface="+mj-ea"/>
                <a:cs typeface="+mj-cs"/>
              </a:rPr>
              <a:t>apprendimento</a:t>
            </a:r>
            <a:endParaRPr lang="en-US" sz="6000" spc="-399" dirty="0">
              <a:latin typeface="Amasis MT Pro Light" panose="02040304050005020304" pitchFamily="18" charset="0"/>
              <a:ea typeface="+mj-ea"/>
              <a:cs typeface="+mj-cs"/>
            </a:endParaRPr>
          </a:p>
        </p:txBody>
      </p:sp>
      <p:sp>
        <p:nvSpPr>
          <p:cNvPr id="4" name="TextBox 4"/>
          <p:cNvSpPr txBox="1"/>
          <p:nvPr/>
        </p:nvSpPr>
        <p:spPr>
          <a:xfrm>
            <a:off x="11297415" y="3651301"/>
            <a:ext cx="6457185" cy="5614143"/>
          </a:xfrm>
          <a:prstGeom prst="rect">
            <a:avLst/>
          </a:prstGeom>
        </p:spPr>
        <p:txBody>
          <a:bodyPr vert="horz" lIns="91440" tIns="45720" rIns="91440" bIns="45720" rtlCol="0">
            <a:normAutofit/>
          </a:bodyPr>
          <a:lstStyle/>
          <a:p>
            <a:pPr>
              <a:lnSpc>
                <a:spcPct val="90000"/>
              </a:lnSpc>
              <a:spcBef>
                <a:spcPct val="0"/>
              </a:spcBef>
              <a:spcAft>
                <a:spcPts val="600"/>
              </a:spcAft>
            </a:pPr>
            <a:r>
              <a:rPr lang="en-US" sz="2400" dirty="0">
                <a:effectLst/>
                <a:latin typeface="Amasis MT Pro Light" panose="02040304050005020304" pitchFamily="18" charset="0"/>
              </a:rPr>
              <a:t>Se la </a:t>
            </a:r>
            <a:r>
              <a:rPr lang="en-US" sz="2400" dirty="0" err="1">
                <a:effectLst/>
                <a:latin typeface="Amasis MT Pro Light" panose="02040304050005020304" pitchFamily="18" charset="0"/>
              </a:rPr>
              <a:t>felicità</a:t>
            </a:r>
            <a:r>
              <a:rPr lang="en-US" sz="2400" dirty="0">
                <a:effectLst/>
                <a:latin typeface="Amasis MT Pro Light" panose="02040304050005020304" pitchFamily="18" charset="0"/>
              </a:rPr>
              <a:t> è data </a:t>
            </a:r>
            <a:r>
              <a:rPr lang="en-US" sz="2400" dirty="0" err="1">
                <a:effectLst/>
                <a:latin typeface="Amasis MT Pro Light" panose="02040304050005020304" pitchFamily="18" charset="0"/>
              </a:rPr>
              <a:t>dall’esercizio</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della</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virtù</a:t>
            </a:r>
            <a:r>
              <a:rPr lang="en-US" sz="2400" dirty="0">
                <a:effectLst/>
                <a:latin typeface="Amasis MT Pro Light" panose="02040304050005020304" pitchFamily="18" charset="0"/>
              </a:rPr>
              <a:t> e se la </a:t>
            </a:r>
            <a:r>
              <a:rPr lang="en-US" sz="2400" dirty="0" err="1">
                <a:effectLst/>
                <a:latin typeface="Amasis MT Pro Light" panose="02040304050005020304" pitchFamily="18" charset="0"/>
              </a:rPr>
              <a:t>felicità</a:t>
            </a:r>
            <a:r>
              <a:rPr lang="en-US" sz="2400" dirty="0">
                <a:effectLst/>
                <a:latin typeface="Amasis MT Pro Light" panose="02040304050005020304" pitchFamily="18" charset="0"/>
              </a:rPr>
              <a:t> la </a:t>
            </a:r>
            <a:r>
              <a:rPr lang="en-US" sz="2400" dirty="0" err="1">
                <a:effectLst/>
                <a:latin typeface="Amasis MT Pro Light" panose="02040304050005020304" pitchFamily="18" charset="0"/>
              </a:rPr>
              <a:t>si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incontra</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nella</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relazione</a:t>
            </a:r>
            <a:r>
              <a:rPr lang="en-US" sz="2400" dirty="0">
                <a:effectLst/>
                <a:latin typeface="Amasis MT Pro Light" panose="02040304050005020304" pitchFamily="18" charset="0"/>
              </a:rPr>
              <a:t> con </a:t>
            </a:r>
            <a:r>
              <a:rPr lang="en-US" sz="2400" dirty="0" err="1">
                <a:effectLst/>
                <a:latin typeface="Amasis MT Pro Light" panose="02040304050005020304" pitchFamily="18" charset="0"/>
              </a:rPr>
              <a:t>gli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altri</a:t>
            </a:r>
            <a:r>
              <a:rPr lang="en-US" sz="2400" dirty="0">
                <a:effectLst/>
                <a:latin typeface="Amasis MT Pro Light" panose="02040304050005020304" pitchFamily="18" charset="0"/>
              </a:rPr>
              <a:t> …</a:t>
            </a:r>
          </a:p>
          <a:p>
            <a:pPr>
              <a:lnSpc>
                <a:spcPct val="90000"/>
              </a:lnSpc>
              <a:spcBef>
                <a:spcPct val="0"/>
              </a:spcBef>
              <a:spcAft>
                <a:spcPts val="600"/>
              </a:spcAft>
            </a:pPr>
            <a:r>
              <a:rPr lang="en-US" sz="2400" dirty="0" err="1">
                <a:effectLst/>
                <a:latin typeface="Amasis MT Pro Light" panose="02040304050005020304" pitchFamily="18" charset="0"/>
              </a:rPr>
              <a:t>quali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sono</a:t>
            </a:r>
            <a:r>
              <a:rPr lang="en-US" sz="2400" dirty="0">
                <a:effectLst/>
                <a:latin typeface="Amasis MT Pro Light" panose="02040304050005020304" pitchFamily="18" charset="0"/>
              </a:rPr>
              <a:t> le </a:t>
            </a:r>
            <a:r>
              <a:rPr lang="en-US" sz="2400" dirty="0" err="1">
                <a:effectLst/>
                <a:latin typeface="Amasis MT Pro Light" panose="02040304050005020304" pitchFamily="18" charset="0"/>
              </a:rPr>
              <a:t>condizioni</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dentro</a:t>
            </a:r>
            <a:r>
              <a:rPr lang="en-US" sz="2400" dirty="0">
                <a:effectLst/>
                <a:latin typeface="Amasis MT Pro Light" panose="02040304050005020304" pitchFamily="18" charset="0"/>
              </a:rPr>
              <a:t> le </a:t>
            </a:r>
            <a:r>
              <a:rPr lang="en-US" sz="2400" dirty="0" err="1">
                <a:effectLst/>
                <a:latin typeface="Amasis MT Pro Light" panose="02040304050005020304" pitchFamily="18" charset="0"/>
              </a:rPr>
              <a:t>quali</a:t>
            </a:r>
            <a:r>
              <a:rPr lang="en-US" sz="2400" dirty="0">
                <a:effectLst/>
                <a:latin typeface="Amasis MT Pro Light" panose="02040304050005020304" pitchFamily="18" charset="0"/>
              </a:rPr>
              <a:t> un bambino </a:t>
            </a:r>
            <a:r>
              <a:rPr lang="en-US" sz="2400" dirty="0" err="1">
                <a:effectLst/>
                <a:latin typeface="Amasis MT Pro Light" panose="02040304050005020304" pitchFamily="18" charset="0"/>
              </a:rPr>
              <a:t>raggiunge</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quello</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stato</a:t>
            </a:r>
            <a:r>
              <a:rPr lang="en-US" sz="2400" dirty="0">
                <a:effectLst/>
                <a:latin typeface="Amasis MT Pro Light" panose="02040304050005020304" pitchFamily="18" charset="0"/>
              </a:rPr>
              <a:t> di </a:t>
            </a:r>
            <a:r>
              <a:rPr lang="en-US" sz="2400" dirty="0" err="1">
                <a:effectLst/>
                <a:latin typeface="Amasis MT Pro Light" panose="02040304050005020304" pitchFamily="18" charset="0"/>
              </a:rPr>
              <a:t>benessere</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consapevolezza</a:t>
            </a:r>
            <a:r>
              <a:rPr lang="en-US" sz="2400" dirty="0">
                <a:effectLst/>
                <a:latin typeface="Amasis MT Pro Light" panose="02040304050005020304" pitchFamily="18" charset="0"/>
              </a:rPr>
              <a:t> e </a:t>
            </a:r>
            <a:r>
              <a:rPr lang="en-US" sz="2400" dirty="0" err="1">
                <a:effectLst/>
                <a:latin typeface="Amasis MT Pro Light" panose="02040304050005020304" pitchFamily="18" charset="0"/>
              </a:rPr>
              <a:t>pienezza</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che</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chiamiamo</a:t>
            </a:r>
            <a:r>
              <a:rPr lang="en-US" sz="2400" dirty="0">
                <a:effectLst/>
                <a:latin typeface="Amasis MT Pro Light" panose="02040304050005020304" pitchFamily="18" charset="0"/>
              </a:rPr>
              <a:t> </a:t>
            </a:r>
            <a:r>
              <a:rPr lang="en-US" sz="2400" dirty="0" err="1">
                <a:effectLst/>
                <a:latin typeface="Amasis MT Pro Light" panose="02040304050005020304" pitchFamily="18" charset="0"/>
              </a:rPr>
              <a:t>felicità</a:t>
            </a:r>
            <a:r>
              <a:rPr lang="en-US" sz="2400" dirty="0">
                <a:effectLst/>
                <a:latin typeface="Amasis MT Pro Light" panose="02040304050005020304" pitchFamily="18" charset="0"/>
              </a:rPr>
              <a:t>?</a:t>
            </a:r>
          </a:p>
          <a:p>
            <a:pPr marL="0" lvl="0" indent="-228600">
              <a:lnSpc>
                <a:spcPct val="90000"/>
              </a:lnSpc>
              <a:spcBef>
                <a:spcPct val="0"/>
              </a:spcBef>
              <a:spcAft>
                <a:spcPts val="600"/>
              </a:spcAft>
              <a:buFont typeface="Arial" panose="020B0604020202020204" pitchFamily="34" charset="0"/>
              <a:buChar char="•"/>
            </a:pPr>
            <a:endParaRPr lang="en-US" sz="2400" u="none" spc="113" dirty="0">
              <a:latin typeface="Amasis MT Pro Light" panose="02040304050005020304" pitchFamily="18" charset="0"/>
            </a:endParaRPr>
          </a:p>
          <a:p>
            <a:pPr marL="0" lvl="0" indent="-228600">
              <a:lnSpc>
                <a:spcPct val="90000"/>
              </a:lnSpc>
              <a:spcBef>
                <a:spcPct val="0"/>
              </a:spcBef>
              <a:spcAft>
                <a:spcPts val="600"/>
              </a:spcAft>
              <a:buFont typeface="Arial" panose="020B0604020202020204" pitchFamily="34" charset="0"/>
              <a:buChar char="•"/>
            </a:pPr>
            <a:endParaRPr lang="en-US" sz="2400" u="none" spc="113" dirty="0">
              <a:latin typeface="Amasis MT Pro Light" panose="02040304050005020304" pitchFamily="18" charset="0"/>
            </a:endParaRPr>
          </a:p>
        </p:txBody>
      </p:sp>
    </p:spTree>
    <p:extLst>
      <p:ext uri="{BB962C8B-B14F-4D97-AF65-F5344CB8AC3E}">
        <p14:creationId xmlns:p14="http://schemas.microsoft.com/office/powerpoint/2010/main" val="3637922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EDE6"/>
        </a:solidFill>
        <a:effectLst/>
      </p:bgPr>
    </p:bg>
    <p:spTree>
      <p:nvGrpSpPr>
        <p:cNvPr id="1" name=""/>
        <p:cNvGrpSpPr/>
        <p:nvPr/>
      </p:nvGrpSpPr>
      <p:grpSpPr>
        <a:xfrm>
          <a:off x="0" y="0"/>
          <a:ext cx="0" cy="0"/>
          <a:chOff x="0" y="0"/>
          <a:chExt cx="0" cy="0"/>
        </a:xfrm>
      </p:grpSpPr>
      <p:sp>
        <p:nvSpPr>
          <p:cNvPr id="3" name="TextBox 3"/>
          <p:cNvSpPr txBox="1"/>
          <p:nvPr/>
        </p:nvSpPr>
        <p:spPr>
          <a:xfrm>
            <a:off x="685800" y="3246041"/>
            <a:ext cx="6172200" cy="2705036"/>
          </a:xfrm>
          <a:prstGeom prst="rect">
            <a:avLst/>
          </a:prstGeom>
        </p:spPr>
        <p:txBody>
          <a:bodyPr wrap="square" lIns="0" tIns="0" rIns="0" bIns="0" rtlCol="0" anchor="t">
            <a:spAutoFit/>
          </a:bodyPr>
          <a:lstStyle/>
          <a:p>
            <a:pPr algn="just">
              <a:lnSpc>
                <a:spcPct val="150000"/>
              </a:lnSpc>
            </a:pPr>
            <a:r>
              <a:rPr lang="it-IT" sz="2400" kern="100" dirty="0">
                <a:solidFill>
                  <a:srgbClr val="000000"/>
                </a:solidFill>
                <a:effectLst/>
                <a:latin typeface="Amasis MT Pro Light" panose="02040304050005020304" pitchFamily="18" charset="0"/>
                <a:ea typeface="Calibri" panose="020F0502020204030204" pitchFamily="34" charset="0"/>
                <a:cs typeface="Times New Roman" panose="02020603050405020304" pitchFamily="18" charset="0"/>
              </a:rPr>
              <a:t>Esistono delle condizioni “virtuose” perché un bambino sia felice e possa realmente godere delle “sue” occasioni di felicità. </a:t>
            </a:r>
          </a:p>
          <a:p>
            <a:pPr algn="just">
              <a:lnSpc>
                <a:spcPct val="150000"/>
              </a:lnSpc>
            </a:pPr>
            <a:r>
              <a:rPr lang="it-IT" sz="2400" kern="100" dirty="0">
                <a:solidFill>
                  <a:srgbClr val="000000"/>
                </a:solidFill>
                <a:latin typeface="Amasis MT Pro Light" panose="02040304050005020304" pitchFamily="18" charset="0"/>
                <a:ea typeface="Calibri" panose="020F0502020204030204" pitchFamily="34" charset="0"/>
                <a:cs typeface="Times New Roman" panose="02020603050405020304" pitchFamily="18" charset="0"/>
              </a:rPr>
              <a:t>Le ragioni/condizioni sono lo sfondo delle unità di apprendimento</a:t>
            </a:r>
            <a:endParaRPr lang="it-IT" sz="2400" kern="100" dirty="0">
              <a:effectLst/>
              <a:latin typeface="Amasis MT Pro Light" panose="02040304050005020304" pitchFamily="18" charset="0"/>
              <a:ea typeface="Calibri" panose="020F0502020204030204" pitchFamily="34" charset="0"/>
              <a:cs typeface="Times New Roman" panose="02020603050405020304" pitchFamily="18" charset="0"/>
            </a:endParaRPr>
          </a:p>
        </p:txBody>
      </p:sp>
      <p:grpSp>
        <p:nvGrpSpPr>
          <p:cNvPr id="4" name="Group 4"/>
          <p:cNvGrpSpPr/>
          <p:nvPr/>
        </p:nvGrpSpPr>
        <p:grpSpPr>
          <a:xfrm>
            <a:off x="7239000" y="1170261"/>
            <a:ext cx="10020301" cy="2561528"/>
            <a:chOff x="0" y="0"/>
            <a:chExt cx="2342659" cy="857492"/>
          </a:xfrm>
        </p:grpSpPr>
        <p:sp>
          <p:nvSpPr>
            <p:cNvPr id="5" name="Freeform 5"/>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F7CEB5"/>
            </a:solidFill>
          </p:spPr>
          <p:txBody>
            <a:bodyPr/>
            <a:lstStyle/>
            <a:p>
              <a:endParaRPr lang="it-IT"/>
            </a:p>
          </p:txBody>
        </p:sp>
        <p:sp>
          <p:nvSpPr>
            <p:cNvPr id="6" name="TextBox 6"/>
            <p:cNvSpPr txBox="1"/>
            <p:nvPr/>
          </p:nvSpPr>
          <p:spPr>
            <a:xfrm>
              <a:off x="0" y="85725"/>
              <a:ext cx="2342659" cy="771767"/>
            </a:xfrm>
            <a:prstGeom prst="rect">
              <a:avLst/>
            </a:prstGeom>
          </p:spPr>
          <p:txBody>
            <a:bodyPr lIns="50800" tIns="50800" rIns="50800" bIns="50800" rtlCol="0" anchor="ctr"/>
            <a:lstStyle/>
            <a:p>
              <a:pPr algn="ctr">
                <a:lnSpc>
                  <a:spcPts val="1925"/>
                </a:lnSpc>
              </a:pPr>
              <a:endParaRPr/>
            </a:p>
          </p:txBody>
        </p:sp>
      </p:grpSp>
      <p:sp>
        <p:nvSpPr>
          <p:cNvPr id="7" name="TextBox 7"/>
          <p:cNvSpPr txBox="1"/>
          <p:nvPr/>
        </p:nvSpPr>
        <p:spPr>
          <a:xfrm>
            <a:off x="7452135" y="1407905"/>
            <a:ext cx="1578952" cy="1024898"/>
          </a:xfrm>
          <a:prstGeom prst="rect">
            <a:avLst/>
          </a:prstGeom>
        </p:spPr>
        <p:txBody>
          <a:bodyPr lIns="0" tIns="0" rIns="0" bIns="0" rtlCol="0" anchor="t">
            <a:spAutoFit/>
          </a:bodyPr>
          <a:lstStyle/>
          <a:p>
            <a:pPr algn="l">
              <a:lnSpc>
                <a:spcPts val="7680"/>
              </a:lnSpc>
            </a:pPr>
            <a:r>
              <a:rPr lang="en-US" sz="8000" spc="-656" dirty="0">
                <a:solidFill>
                  <a:srgbClr val="494949"/>
                </a:solidFill>
                <a:latin typeface="Amasis MT Pro Light" panose="02040304050005020304" pitchFamily="18" charset="0"/>
              </a:rPr>
              <a:t>01</a:t>
            </a:r>
            <a:r>
              <a:rPr lang="en-US" sz="8000" spc="-656" dirty="0">
                <a:solidFill>
                  <a:srgbClr val="494949"/>
                </a:solidFill>
                <a:latin typeface="Montserrat"/>
              </a:rPr>
              <a:t>.</a:t>
            </a:r>
          </a:p>
        </p:txBody>
      </p:sp>
      <p:grpSp>
        <p:nvGrpSpPr>
          <p:cNvPr id="8" name="Group 8"/>
          <p:cNvGrpSpPr/>
          <p:nvPr/>
        </p:nvGrpSpPr>
        <p:grpSpPr>
          <a:xfrm>
            <a:off x="7239001" y="3862348"/>
            <a:ext cx="10020300" cy="2561528"/>
            <a:chOff x="0" y="0"/>
            <a:chExt cx="2342659" cy="857492"/>
          </a:xfrm>
        </p:grpSpPr>
        <p:sp>
          <p:nvSpPr>
            <p:cNvPr id="9" name="Freeform 9"/>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CBCFB5"/>
            </a:solidFill>
          </p:spPr>
          <p:txBody>
            <a:bodyPr/>
            <a:lstStyle/>
            <a:p>
              <a:endParaRPr lang="it-IT"/>
            </a:p>
          </p:txBody>
        </p:sp>
        <p:sp>
          <p:nvSpPr>
            <p:cNvPr id="10" name="TextBox 10"/>
            <p:cNvSpPr txBox="1"/>
            <p:nvPr/>
          </p:nvSpPr>
          <p:spPr>
            <a:xfrm>
              <a:off x="0" y="85725"/>
              <a:ext cx="2342659" cy="771767"/>
            </a:xfrm>
            <a:prstGeom prst="rect">
              <a:avLst/>
            </a:prstGeom>
          </p:spPr>
          <p:txBody>
            <a:bodyPr lIns="50800" tIns="50800" rIns="50800" bIns="50800" rtlCol="0" anchor="ctr"/>
            <a:lstStyle/>
            <a:p>
              <a:pPr algn="ctr">
                <a:lnSpc>
                  <a:spcPts val="1925"/>
                </a:lnSpc>
              </a:pPr>
              <a:endParaRPr/>
            </a:p>
          </p:txBody>
        </p:sp>
      </p:grpSp>
      <p:grpSp>
        <p:nvGrpSpPr>
          <p:cNvPr id="11" name="Group 11"/>
          <p:cNvGrpSpPr/>
          <p:nvPr/>
        </p:nvGrpSpPr>
        <p:grpSpPr>
          <a:xfrm>
            <a:off x="7205208" y="6679957"/>
            <a:ext cx="10020300" cy="2561528"/>
            <a:chOff x="0" y="0"/>
            <a:chExt cx="2342659" cy="857492"/>
          </a:xfrm>
        </p:grpSpPr>
        <p:sp>
          <p:nvSpPr>
            <p:cNvPr id="12" name="Freeform 12"/>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A6B49C"/>
            </a:solidFill>
          </p:spPr>
          <p:txBody>
            <a:bodyPr/>
            <a:lstStyle/>
            <a:p>
              <a:endParaRPr lang="it-IT"/>
            </a:p>
          </p:txBody>
        </p:sp>
        <p:sp>
          <p:nvSpPr>
            <p:cNvPr id="13" name="TextBox 13"/>
            <p:cNvSpPr txBox="1"/>
            <p:nvPr/>
          </p:nvSpPr>
          <p:spPr>
            <a:xfrm>
              <a:off x="0" y="85725"/>
              <a:ext cx="2342659" cy="771767"/>
            </a:xfrm>
            <a:prstGeom prst="rect">
              <a:avLst/>
            </a:prstGeom>
          </p:spPr>
          <p:txBody>
            <a:bodyPr lIns="50800" tIns="50800" rIns="50800" bIns="50800" rtlCol="0" anchor="ctr"/>
            <a:lstStyle/>
            <a:p>
              <a:pPr algn="ctr">
                <a:lnSpc>
                  <a:spcPts val="1925"/>
                </a:lnSpc>
              </a:pPr>
              <a:endParaRPr/>
            </a:p>
          </p:txBody>
        </p:sp>
      </p:grpSp>
      <p:sp>
        <p:nvSpPr>
          <p:cNvPr id="14" name="TextBox 14"/>
          <p:cNvSpPr txBox="1"/>
          <p:nvPr/>
        </p:nvSpPr>
        <p:spPr>
          <a:xfrm>
            <a:off x="7315200" y="4269777"/>
            <a:ext cx="1578952" cy="1024898"/>
          </a:xfrm>
          <a:prstGeom prst="rect">
            <a:avLst/>
          </a:prstGeom>
        </p:spPr>
        <p:txBody>
          <a:bodyPr lIns="0" tIns="0" rIns="0" bIns="0" rtlCol="0" anchor="t">
            <a:spAutoFit/>
          </a:bodyPr>
          <a:lstStyle/>
          <a:p>
            <a:pPr algn="l">
              <a:lnSpc>
                <a:spcPts val="7680"/>
              </a:lnSpc>
            </a:pPr>
            <a:r>
              <a:rPr lang="en-US" sz="8000" spc="-656" dirty="0">
                <a:solidFill>
                  <a:srgbClr val="494949"/>
                </a:solidFill>
                <a:latin typeface="Amasis MT Pro Light" panose="02040304050005020304" pitchFamily="18" charset="0"/>
              </a:rPr>
              <a:t>02.</a:t>
            </a:r>
          </a:p>
        </p:txBody>
      </p:sp>
      <p:sp>
        <p:nvSpPr>
          <p:cNvPr id="15" name="TextBox 15"/>
          <p:cNvSpPr txBox="1"/>
          <p:nvPr/>
        </p:nvSpPr>
        <p:spPr>
          <a:xfrm>
            <a:off x="7315200" y="7063863"/>
            <a:ext cx="1578952" cy="1024898"/>
          </a:xfrm>
          <a:prstGeom prst="rect">
            <a:avLst/>
          </a:prstGeom>
        </p:spPr>
        <p:txBody>
          <a:bodyPr lIns="0" tIns="0" rIns="0" bIns="0" rtlCol="0" anchor="t">
            <a:spAutoFit/>
          </a:bodyPr>
          <a:lstStyle/>
          <a:p>
            <a:pPr algn="l">
              <a:lnSpc>
                <a:spcPts val="7680"/>
              </a:lnSpc>
            </a:pPr>
            <a:r>
              <a:rPr lang="en-US" sz="8000" spc="-656" dirty="0">
                <a:solidFill>
                  <a:srgbClr val="494949"/>
                </a:solidFill>
                <a:latin typeface="Amasis MT Pro Light" panose="02040304050005020304" pitchFamily="18" charset="0"/>
              </a:rPr>
              <a:t>03</a:t>
            </a:r>
            <a:r>
              <a:rPr lang="en-US" sz="8000" spc="-656" dirty="0">
                <a:solidFill>
                  <a:srgbClr val="494949"/>
                </a:solidFill>
                <a:latin typeface="Montserrat"/>
              </a:rPr>
              <a:t>.</a:t>
            </a:r>
          </a:p>
        </p:txBody>
      </p:sp>
      <p:sp>
        <p:nvSpPr>
          <p:cNvPr id="16" name="TextBox 16"/>
          <p:cNvSpPr txBox="1"/>
          <p:nvPr/>
        </p:nvSpPr>
        <p:spPr>
          <a:xfrm>
            <a:off x="8686800" y="1699461"/>
            <a:ext cx="8458200" cy="1949252"/>
          </a:xfrm>
          <a:prstGeom prst="rect">
            <a:avLst/>
          </a:prstGeom>
        </p:spPr>
        <p:txBody>
          <a:bodyPr wrap="square" lIns="0" tIns="0" rIns="0" bIns="0" rtlCol="0" anchor="t">
            <a:spAutoFit/>
          </a:bodyPr>
          <a:lstStyle/>
          <a:p>
            <a:pPr marL="0" lvl="0" indent="0" algn="just">
              <a:lnSpc>
                <a:spcPts val="1890"/>
              </a:lnSpc>
              <a:spcBef>
                <a:spcPct val="0"/>
              </a:spcBef>
            </a:pPr>
            <a:r>
              <a:rPr lang="en-US" sz="2800" spc="22" dirty="0" err="1">
                <a:solidFill>
                  <a:srgbClr val="494949"/>
                </a:solidFill>
                <a:latin typeface="Amasis MT Pro Light" panose="02040304050005020304" pitchFamily="18" charset="0"/>
              </a:rPr>
              <a:t>Appartenere</a:t>
            </a:r>
            <a:endParaRPr lang="en-US" sz="2800" spc="22" dirty="0">
              <a:solidFill>
                <a:srgbClr val="494949"/>
              </a:solidFill>
              <a:latin typeface="Amasis MT Pro Light" panose="02040304050005020304" pitchFamily="18" charset="0"/>
            </a:endParaRPr>
          </a:p>
          <a:p>
            <a:pPr marL="0" lvl="0" indent="0" algn="just">
              <a:lnSpc>
                <a:spcPts val="1890"/>
              </a:lnSpc>
              <a:spcBef>
                <a:spcPct val="0"/>
              </a:spcBef>
            </a:pPr>
            <a:endParaRPr lang="en-US" sz="2800" spc="22" dirty="0">
              <a:solidFill>
                <a:srgbClr val="494949"/>
              </a:solidFill>
              <a:latin typeface="Amasis MT Pro Light" panose="02040304050005020304" pitchFamily="18" charset="0"/>
            </a:endParaRPr>
          </a:p>
          <a:p>
            <a:pPr marL="0" lvl="0" indent="0" algn="just">
              <a:lnSpc>
                <a:spcPts val="1890"/>
              </a:lnSpc>
              <a:spcBef>
                <a:spcPct val="0"/>
              </a:spcBef>
            </a:pPr>
            <a:r>
              <a:rPr lang="it-IT" sz="1800" dirty="0">
                <a:solidFill>
                  <a:srgbClr val="000000"/>
                </a:solidFill>
                <a:effectLst/>
                <a:latin typeface="Amasis MT Pro Light" panose="02040304050005020304" pitchFamily="18" charset="0"/>
                <a:ea typeface="Calibri" panose="020F0502020204030204" pitchFamily="34" charset="0"/>
                <a:cs typeface="Times New Roman" panose="02020603050405020304" pitchFamily="18" charset="0"/>
              </a:rPr>
              <a:t>fin da piccolo un bambino costruisce la sua identità attraverso un processo di identificazione, e attaccamento, e di separazione. Il senso di sicurezza percepito nell’attaccamento consente al bambino di sviluppare un legame di fiducia verso chi si prende cura di lui. Questo sentimento ha un ruolo fondamentale sul modo in cui il bambino, crescendo, interagirà con il mondo esterno e inizierà a costruire la sua indipendenza, iniziando un necessario processo di separazione. </a:t>
            </a:r>
            <a:endParaRPr lang="en-US" sz="1400" u="none" spc="22" dirty="0">
              <a:solidFill>
                <a:srgbClr val="494949"/>
              </a:solidFill>
              <a:latin typeface="Amasis MT Pro Light" panose="02040304050005020304" pitchFamily="18" charset="0"/>
            </a:endParaRPr>
          </a:p>
        </p:txBody>
      </p:sp>
      <p:sp>
        <p:nvSpPr>
          <p:cNvPr id="17" name="TextBox 17"/>
          <p:cNvSpPr txBox="1"/>
          <p:nvPr/>
        </p:nvSpPr>
        <p:spPr>
          <a:xfrm>
            <a:off x="8686800" y="4133603"/>
            <a:ext cx="8458200" cy="1461939"/>
          </a:xfrm>
          <a:prstGeom prst="rect">
            <a:avLst/>
          </a:prstGeom>
        </p:spPr>
        <p:txBody>
          <a:bodyPr wrap="square" lIns="0" tIns="0" rIns="0" bIns="0" rtlCol="0" anchor="t">
            <a:spAutoFit/>
          </a:bodyPr>
          <a:lstStyle/>
          <a:p>
            <a:pPr marL="0" lvl="0" indent="0" algn="just">
              <a:lnSpc>
                <a:spcPts val="1890"/>
              </a:lnSpc>
              <a:spcBef>
                <a:spcPct val="0"/>
              </a:spcBef>
            </a:pPr>
            <a:r>
              <a:rPr lang="en-US" sz="2800" u="none" spc="22" dirty="0" err="1">
                <a:solidFill>
                  <a:srgbClr val="494949"/>
                </a:solidFill>
                <a:latin typeface="Amasis MT Pro Light" panose="02040304050005020304" pitchFamily="18" charset="0"/>
              </a:rPr>
              <a:t>Appartenersi</a:t>
            </a:r>
            <a:endParaRPr lang="en-US" sz="2800" u="none" spc="22" dirty="0">
              <a:solidFill>
                <a:srgbClr val="494949"/>
              </a:solidFill>
              <a:latin typeface="Amasis MT Pro Light" panose="02040304050005020304" pitchFamily="18" charset="0"/>
            </a:endParaRPr>
          </a:p>
          <a:p>
            <a:pPr marL="0" lvl="0" indent="0" algn="just">
              <a:lnSpc>
                <a:spcPts val="1890"/>
              </a:lnSpc>
              <a:spcBef>
                <a:spcPct val="0"/>
              </a:spcBef>
            </a:pPr>
            <a:endParaRPr lang="en-US" sz="2800" u="none" spc="22" dirty="0">
              <a:solidFill>
                <a:srgbClr val="494949"/>
              </a:solidFill>
              <a:latin typeface="Amasis MT Pro Light" panose="02040304050005020304" pitchFamily="18" charset="0"/>
            </a:endParaRPr>
          </a:p>
          <a:p>
            <a:pPr marL="0" lvl="0" indent="0" algn="just">
              <a:lnSpc>
                <a:spcPts val="1890"/>
              </a:lnSpc>
              <a:spcBef>
                <a:spcPct val="0"/>
              </a:spcBef>
            </a:pPr>
            <a:r>
              <a:rPr lang="it-IT" sz="1800" dirty="0">
                <a:solidFill>
                  <a:srgbClr val="000000"/>
                </a:solidFill>
                <a:effectLst/>
                <a:latin typeface="Amasis MT Pro Light" panose="02040304050005020304" pitchFamily="18" charset="0"/>
                <a:ea typeface="Calibri" panose="020F0502020204030204" pitchFamily="34" charset="0"/>
                <a:cs typeface="Times New Roman" panose="02020603050405020304" pitchFamily="18" charset="0"/>
              </a:rPr>
              <a:t>La seconda condizione per essere felici è essere in relazione con gli altri, appartenersi. Aristotele parlava dell’amicizia come condizione per la felicità, </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Baumann, filosofo della postmodernità, sostiene che felicità sta nella creazione di legami molteplici, responsabili, diversificati in una “piacevolissima interdipendenza” che ci fa ciascuno custode dell’altro</a:t>
            </a:r>
            <a:endParaRPr lang="en-US" sz="1400" u="none" spc="22" dirty="0">
              <a:solidFill>
                <a:srgbClr val="494949"/>
              </a:solidFill>
              <a:latin typeface="Amasis MT Pro Light" panose="02040304050005020304" pitchFamily="18" charset="0"/>
            </a:endParaRPr>
          </a:p>
        </p:txBody>
      </p:sp>
      <p:sp>
        <p:nvSpPr>
          <p:cNvPr id="19" name="TextBox 17">
            <a:extLst>
              <a:ext uri="{FF2B5EF4-FFF2-40B4-BE49-F238E27FC236}">
                <a16:creationId xmlns:a16="http://schemas.microsoft.com/office/drawing/2014/main" id="{C11ECDA1-1184-BE46-0354-C1366724026B}"/>
              </a:ext>
            </a:extLst>
          </p:cNvPr>
          <p:cNvSpPr txBox="1"/>
          <p:nvPr/>
        </p:nvSpPr>
        <p:spPr>
          <a:xfrm>
            <a:off x="8686800" y="7035779"/>
            <a:ext cx="8458200" cy="1949252"/>
          </a:xfrm>
          <a:prstGeom prst="rect">
            <a:avLst/>
          </a:prstGeom>
        </p:spPr>
        <p:txBody>
          <a:bodyPr wrap="square" lIns="0" tIns="0" rIns="0" bIns="0" rtlCol="0" anchor="t">
            <a:spAutoFit/>
          </a:bodyPr>
          <a:lstStyle/>
          <a:p>
            <a:pPr marL="0" lvl="0" indent="0" algn="just">
              <a:lnSpc>
                <a:spcPts val="1890"/>
              </a:lnSpc>
              <a:spcBef>
                <a:spcPct val="0"/>
              </a:spcBef>
            </a:pPr>
            <a:r>
              <a:rPr lang="en-US" sz="2800" spc="22" dirty="0" err="1">
                <a:solidFill>
                  <a:srgbClr val="494949"/>
                </a:solidFill>
                <a:latin typeface="Amasis MT Pro Light" panose="02040304050005020304" pitchFamily="18" charset="0"/>
              </a:rPr>
              <a:t>Contare</a:t>
            </a:r>
            <a:endParaRPr lang="en-US" sz="2800" u="none" spc="22" dirty="0">
              <a:solidFill>
                <a:srgbClr val="494949"/>
              </a:solidFill>
              <a:latin typeface="Amasis MT Pro Light" panose="02040304050005020304" pitchFamily="18" charset="0"/>
            </a:endParaRPr>
          </a:p>
          <a:p>
            <a:pPr marL="0" lvl="0" indent="0" algn="just">
              <a:lnSpc>
                <a:spcPts val="1890"/>
              </a:lnSpc>
              <a:spcBef>
                <a:spcPct val="0"/>
              </a:spcBef>
            </a:pPr>
            <a:endParaRPr lang="en-US" sz="2800" u="none" spc="22" dirty="0">
              <a:solidFill>
                <a:srgbClr val="494949"/>
              </a:solidFill>
              <a:latin typeface="Amasis MT Pro Light" panose="02040304050005020304" pitchFamily="18" charset="0"/>
            </a:endParaRPr>
          </a:p>
          <a:p>
            <a:pPr marL="0" lvl="0" indent="0" algn="just">
              <a:lnSpc>
                <a:spcPts val="1890"/>
              </a:lnSpc>
              <a:spcBef>
                <a:spcPct val="0"/>
              </a:spcBef>
            </a:pPr>
            <a:r>
              <a:rPr lang="it-IT" sz="1800" dirty="0">
                <a:solidFill>
                  <a:srgbClr val="000000"/>
                </a:solidFill>
                <a:effectLst/>
                <a:latin typeface="Amasis MT Pro Light" panose="02040304050005020304" pitchFamily="18" charset="0"/>
                <a:ea typeface="Calibri" panose="020F0502020204030204" pitchFamily="34" charset="0"/>
                <a:cs typeface="Times New Roman" panose="02020603050405020304" pitchFamily="18" charset="0"/>
              </a:rPr>
              <a:t>Vivere un buon attaccamento consente di ancorarsi, ma al tempo stesso spiccare il volo, accrescere la propria autonomia e sperimentare le proprie  capacità, percependo di valere. Questa percezione di valore rende da un lato degni di rispetto, dall’altro capaci di prendersi cura di sé, degli altri, della realtà che abita. </a:t>
            </a:r>
          </a:p>
          <a:p>
            <a:pPr marL="0" lvl="0" indent="0" algn="just">
              <a:lnSpc>
                <a:spcPts val="1890"/>
              </a:lnSpc>
              <a:spcBef>
                <a:spcPct val="0"/>
              </a:spcBef>
            </a:pPr>
            <a:r>
              <a:rPr lang="it-IT" dirty="0">
                <a:solidFill>
                  <a:srgbClr val="000000"/>
                </a:solidFill>
                <a:latin typeface="Amasis MT Pro Light" panose="02040304050005020304" pitchFamily="18" charset="0"/>
                <a:ea typeface="Calibri" panose="020F0502020204030204" pitchFamily="34" charset="0"/>
                <a:cs typeface="Times New Roman" panose="02020603050405020304" pitchFamily="18" charset="0"/>
              </a:rPr>
              <a:t>D</a:t>
            </a:r>
            <a:r>
              <a:rPr lang="it-IT" sz="1800" dirty="0">
                <a:solidFill>
                  <a:srgbClr val="000000"/>
                </a:solidFill>
                <a:effectLst/>
                <a:latin typeface="Amasis MT Pro Light" panose="02040304050005020304" pitchFamily="18" charset="0"/>
                <a:ea typeface="Calibri" panose="020F0502020204030204" pitchFamily="34" charset="0"/>
                <a:cs typeface="Times New Roman" panose="02020603050405020304" pitchFamily="18" charset="0"/>
              </a:rPr>
              <a:t>entro la percezione di valore c’è il seme per diventare protagonisti del proprio progetto di vita. </a:t>
            </a:r>
            <a:endParaRPr lang="en-US" sz="1400" u="none" spc="22" dirty="0">
              <a:solidFill>
                <a:srgbClr val="494949"/>
              </a:solidFill>
              <a:latin typeface="Amasis MT Pro Light" panose="02040304050005020304" pitchFamily="18" charset="0"/>
            </a:endParaRPr>
          </a:p>
        </p:txBody>
      </p:sp>
      <p:sp>
        <p:nvSpPr>
          <p:cNvPr id="20" name="TextBox 3">
            <a:extLst>
              <a:ext uri="{FF2B5EF4-FFF2-40B4-BE49-F238E27FC236}">
                <a16:creationId xmlns:a16="http://schemas.microsoft.com/office/drawing/2014/main" id="{419067BE-7D8C-746D-6B34-844C9B9A3C25}"/>
              </a:ext>
            </a:extLst>
          </p:cNvPr>
          <p:cNvSpPr txBox="1"/>
          <p:nvPr/>
        </p:nvSpPr>
        <p:spPr>
          <a:xfrm>
            <a:off x="668137" y="1983726"/>
            <a:ext cx="8362950" cy="1050288"/>
          </a:xfrm>
          <a:prstGeom prst="rect">
            <a:avLst/>
          </a:prstGeom>
        </p:spPr>
        <p:txBody>
          <a:bodyPr wrap="square" lIns="0" tIns="0" rIns="0" bIns="0" rtlCol="0" anchor="t">
            <a:spAutoFit/>
          </a:bodyPr>
          <a:lstStyle/>
          <a:p>
            <a:pPr algn="l">
              <a:lnSpc>
                <a:spcPts val="9030"/>
              </a:lnSpc>
            </a:pPr>
            <a:r>
              <a:rPr lang="en-US" sz="4800" spc="-399" dirty="0">
                <a:solidFill>
                  <a:srgbClr val="4D4D4D"/>
                </a:solidFill>
                <a:latin typeface="Amasis MT Pro Light" panose="02040304050005020304" pitchFamily="18" charset="0"/>
              </a:rPr>
              <a:t>Le </a:t>
            </a:r>
            <a:r>
              <a:rPr lang="en-US" sz="4800" spc="-399" dirty="0" err="1">
                <a:solidFill>
                  <a:srgbClr val="4D4D4D"/>
                </a:solidFill>
                <a:latin typeface="Amasis MT Pro Light" panose="02040304050005020304" pitchFamily="18" charset="0"/>
              </a:rPr>
              <a:t>ragioni</a:t>
            </a:r>
            <a:endParaRPr lang="en-US" sz="4800" spc="-399" dirty="0">
              <a:solidFill>
                <a:srgbClr val="4D4D4D"/>
              </a:solidFill>
              <a:latin typeface="Amasis MT Pro Light" panose="020403040500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EDE6"/>
        </a:solidFill>
        <a:effectLst/>
      </p:bgPr>
    </p:bg>
    <p:spTree>
      <p:nvGrpSpPr>
        <p:cNvPr id="1" name=""/>
        <p:cNvGrpSpPr/>
        <p:nvPr/>
      </p:nvGrpSpPr>
      <p:grpSpPr>
        <a:xfrm>
          <a:off x="0" y="0"/>
          <a:ext cx="0" cy="0"/>
          <a:chOff x="0" y="0"/>
          <a:chExt cx="0" cy="0"/>
        </a:xfrm>
      </p:grpSpPr>
      <p:grpSp>
        <p:nvGrpSpPr>
          <p:cNvPr id="4" name="Group 4"/>
          <p:cNvGrpSpPr/>
          <p:nvPr/>
        </p:nvGrpSpPr>
        <p:grpSpPr>
          <a:xfrm>
            <a:off x="7239000" y="342901"/>
            <a:ext cx="10020301" cy="2987070"/>
            <a:chOff x="0" y="0"/>
            <a:chExt cx="2342659" cy="857492"/>
          </a:xfrm>
        </p:grpSpPr>
        <p:sp>
          <p:nvSpPr>
            <p:cNvPr id="5" name="Freeform 5"/>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F7CEB5"/>
            </a:solidFill>
          </p:spPr>
          <p:txBody>
            <a:bodyPr/>
            <a:lstStyle/>
            <a:p>
              <a:endParaRPr lang="it-IT"/>
            </a:p>
          </p:txBody>
        </p:sp>
        <p:sp>
          <p:nvSpPr>
            <p:cNvPr id="6" name="TextBox 6"/>
            <p:cNvSpPr txBox="1"/>
            <p:nvPr/>
          </p:nvSpPr>
          <p:spPr>
            <a:xfrm>
              <a:off x="0" y="85725"/>
              <a:ext cx="2342659" cy="771767"/>
            </a:xfrm>
            <a:prstGeom prst="rect">
              <a:avLst/>
            </a:prstGeom>
          </p:spPr>
          <p:txBody>
            <a:bodyPr lIns="50800" tIns="50800" rIns="50800" bIns="50800" rtlCol="0" anchor="ctr"/>
            <a:lstStyle/>
            <a:p>
              <a:pPr algn="ctr">
                <a:lnSpc>
                  <a:spcPts val="1925"/>
                </a:lnSpc>
              </a:pPr>
              <a:endParaRPr/>
            </a:p>
          </p:txBody>
        </p:sp>
      </p:grpSp>
      <p:sp>
        <p:nvSpPr>
          <p:cNvPr id="7" name="TextBox 7"/>
          <p:cNvSpPr txBox="1"/>
          <p:nvPr/>
        </p:nvSpPr>
        <p:spPr>
          <a:xfrm>
            <a:off x="7452135" y="1407905"/>
            <a:ext cx="1578952" cy="1024898"/>
          </a:xfrm>
          <a:prstGeom prst="rect">
            <a:avLst/>
          </a:prstGeom>
        </p:spPr>
        <p:txBody>
          <a:bodyPr lIns="0" tIns="0" rIns="0" bIns="0" rtlCol="0" anchor="t">
            <a:spAutoFit/>
          </a:bodyPr>
          <a:lstStyle/>
          <a:p>
            <a:pPr algn="l">
              <a:lnSpc>
                <a:spcPts val="7680"/>
              </a:lnSpc>
            </a:pPr>
            <a:r>
              <a:rPr lang="en-US" sz="8000" spc="-656" dirty="0">
                <a:solidFill>
                  <a:srgbClr val="494949"/>
                </a:solidFill>
                <a:latin typeface="Amasis MT Pro Light" panose="02040304050005020304" pitchFamily="18" charset="0"/>
              </a:rPr>
              <a:t>01</a:t>
            </a:r>
            <a:r>
              <a:rPr lang="en-US" sz="8000" spc="-656" dirty="0">
                <a:solidFill>
                  <a:srgbClr val="494949"/>
                </a:solidFill>
                <a:latin typeface="Montserrat"/>
              </a:rPr>
              <a:t>.</a:t>
            </a:r>
          </a:p>
        </p:txBody>
      </p:sp>
      <p:grpSp>
        <p:nvGrpSpPr>
          <p:cNvPr id="8" name="Group 8"/>
          <p:cNvGrpSpPr/>
          <p:nvPr/>
        </p:nvGrpSpPr>
        <p:grpSpPr>
          <a:xfrm>
            <a:off x="533400" y="3429712"/>
            <a:ext cx="10020300" cy="3101975"/>
            <a:chOff x="0" y="0"/>
            <a:chExt cx="2342659" cy="857492"/>
          </a:xfrm>
        </p:grpSpPr>
        <p:sp>
          <p:nvSpPr>
            <p:cNvPr id="9" name="Freeform 9"/>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CBCFB5"/>
            </a:solidFill>
          </p:spPr>
          <p:txBody>
            <a:bodyPr/>
            <a:lstStyle/>
            <a:p>
              <a:endParaRPr lang="it-IT"/>
            </a:p>
          </p:txBody>
        </p:sp>
        <p:sp>
          <p:nvSpPr>
            <p:cNvPr id="10" name="TextBox 10"/>
            <p:cNvSpPr txBox="1"/>
            <p:nvPr/>
          </p:nvSpPr>
          <p:spPr>
            <a:xfrm>
              <a:off x="0" y="85725"/>
              <a:ext cx="2342659" cy="771767"/>
            </a:xfrm>
            <a:prstGeom prst="rect">
              <a:avLst/>
            </a:prstGeom>
          </p:spPr>
          <p:txBody>
            <a:bodyPr lIns="50800" tIns="50800" rIns="50800" bIns="50800" rtlCol="0" anchor="ctr"/>
            <a:lstStyle/>
            <a:p>
              <a:pPr algn="ctr">
                <a:lnSpc>
                  <a:spcPts val="1925"/>
                </a:lnSpc>
              </a:pPr>
              <a:endParaRPr/>
            </a:p>
          </p:txBody>
        </p:sp>
      </p:grpSp>
      <p:grpSp>
        <p:nvGrpSpPr>
          <p:cNvPr id="11" name="Group 11"/>
          <p:cNvGrpSpPr/>
          <p:nvPr/>
        </p:nvGrpSpPr>
        <p:grpSpPr>
          <a:xfrm>
            <a:off x="7205208" y="6679956"/>
            <a:ext cx="10020300" cy="2965519"/>
            <a:chOff x="0" y="0"/>
            <a:chExt cx="2342659" cy="857492"/>
          </a:xfrm>
        </p:grpSpPr>
        <p:sp>
          <p:nvSpPr>
            <p:cNvPr id="12" name="Freeform 12"/>
            <p:cNvSpPr/>
            <p:nvPr/>
          </p:nvSpPr>
          <p:spPr>
            <a:xfrm>
              <a:off x="0" y="0"/>
              <a:ext cx="2342659" cy="857492"/>
            </a:xfrm>
            <a:custGeom>
              <a:avLst/>
              <a:gdLst/>
              <a:ahLst/>
              <a:cxnLst/>
              <a:rect l="l" t="t" r="r" b="b"/>
              <a:pathLst>
                <a:path w="2342659" h="857492">
                  <a:moveTo>
                    <a:pt x="16594" y="0"/>
                  </a:moveTo>
                  <a:lnTo>
                    <a:pt x="2326064" y="0"/>
                  </a:lnTo>
                  <a:cubicBezTo>
                    <a:pt x="2335229" y="0"/>
                    <a:pt x="2342659" y="7430"/>
                    <a:pt x="2342659" y="16594"/>
                  </a:cubicBezTo>
                  <a:lnTo>
                    <a:pt x="2342659" y="840898"/>
                  </a:lnTo>
                  <a:cubicBezTo>
                    <a:pt x="2342659" y="845299"/>
                    <a:pt x="2340910" y="849520"/>
                    <a:pt x="2337798" y="852632"/>
                  </a:cubicBezTo>
                  <a:cubicBezTo>
                    <a:pt x="2334686" y="855744"/>
                    <a:pt x="2330465" y="857492"/>
                    <a:pt x="2326064" y="857492"/>
                  </a:cubicBezTo>
                  <a:lnTo>
                    <a:pt x="16594" y="857492"/>
                  </a:lnTo>
                  <a:cubicBezTo>
                    <a:pt x="7430" y="857492"/>
                    <a:pt x="0" y="850063"/>
                    <a:pt x="0" y="840898"/>
                  </a:cubicBezTo>
                  <a:lnTo>
                    <a:pt x="0" y="16594"/>
                  </a:lnTo>
                  <a:cubicBezTo>
                    <a:pt x="0" y="7430"/>
                    <a:pt x="7430" y="0"/>
                    <a:pt x="16594" y="0"/>
                  </a:cubicBezTo>
                  <a:close/>
                </a:path>
              </a:pathLst>
            </a:custGeom>
            <a:solidFill>
              <a:srgbClr val="A6B49C"/>
            </a:solidFill>
          </p:spPr>
          <p:txBody>
            <a:bodyPr/>
            <a:lstStyle/>
            <a:p>
              <a:endParaRPr lang="it-IT"/>
            </a:p>
          </p:txBody>
        </p:sp>
        <p:sp>
          <p:nvSpPr>
            <p:cNvPr id="13" name="TextBox 13"/>
            <p:cNvSpPr txBox="1"/>
            <p:nvPr/>
          </p:nvSpPr>
          <p:spPr>
            <a:xfrm>
              <a:off x="0" y="85725"/>
              <a:ext cx="2342659" cy="771767"/>
            </a:xfrm>
            <a:prstGeom prst="rect">
              <a:avLst/>
            </a:prstGeom>
          </p:spPr>
          <p:txBody>
            <a:bodyPr lIns="50800" tIns="50800" rIns="50800" bIns="50800" rtlCol="0" anchor="ctr"/>
            <a:lstStyle/>
            <a:p>
              <a:pPr algn="ctr">
                <a:lnSpc>
                  <a:spcPts val="1925"/>
                </a:lnSpc>
              </a:pPr>
              <a:endParaRPr/>
            </a:p>
          </p:txBody>
        </p:sp>
      </p:grpSp>
      <p:sp>
        <p:nvSpPr>
          <p:cNvPr id="14" name="TextBox 14"/>
          <p:cNvSpPr txBox="1"/>
          <p:nvPr/>
        </p:nvSpPr>
        <p:spPr>
          <a:xfrm>
            <a:off x="684702" y="4106797"/>
            <a:ext cx="1578952" cy="1024898"/>
          </a:xfrm>
          <a:prstGeom prst="rect">
            <a:avLst/>
          </a:prstGeom>
        </p:spPr>
        <p:txBody>
          <a:bodyPr lIns="0" tIns="0" rIns="0" bIns="0" rtlCol="0" anchor="t">
            <a:spAutoFit/>
          </a:bodyPr>
          <a:lstStyle/>
          <a:p>
            <a:pPr algn="l">
              <a:lnSpc>
                <a:spcPts val="7680"/>
              </a:lnSpc>
            </a:pPr>
            <a:r>
              <a:rPr lang="en-US" sz="8000" spc="-656" dirty="0">
                <a:solidFill>
                  <a:srgbClr val="494949"/>
                </a:solidFill>
                <a:latin typeface="Amasis MT Pro Light" panose="02040304050005020304" pitchFamily="18" charset="0"/>
              </a:rPr>
              <a:t>02.</a:t>
            </a:r>
          </a:p>
        </p:txBody>
      </p:sp>
      <p:sp>
        <p:nvSpPr>
          <p:cNvPr id="15" name="TextBox 15"/>
          <p:cNvSpPr txBox="1"/>
          <p:nvPr/>
        </p:nvSpPr>
        <p:spPr>
          <a:xfrm>
            <a:off x="7391400" y="7619784"/>
            <a:ext cx="1578952" cy="1024898"/>
          </a:xfrm>
          <a:prstGeom prst="rect">
            <a:avLst/>
          </a:prstGeom>
        </p:spPr>
        <p:txBody>
          <a:bodyPr lIns="0" tIns="0" rIns="0" bIns="0" rtlCol="0" anchor="t">
            <a:spAutoFit/>
          </a:bodyPr>
          <a:lstStyle/>
          <a:p>
            <a:pPr algn="l">
              <a:lnSpc>
                <a:spcPts val="7680"/>
              </a:lnSpc>
            </a:pPr>
            <a:r>
              <a:rPr lang="en-US" sz="8000" spc="-656" dirty="0">
                <a:solidFill>
                  <a:srgbClr val="494949"/>
                </a:solidFill>
                <a:latin typeface="Amasis MT Pro Light" panose="02040304050005020304" pitchFamily="18" charset="0"/>
              </a:rPr>
              <a:t>03</a:t>
            </a:r>
            <a:r>
              <a:rPr lang="en-US" sz="8000" spc="-656" dirty="0">
                <a:solidFill>
                  <a:srgbClr val="494949"/>
                </a:solidFill>
                <a:latin typeface="Montserrat"/>
              </a:rPr>
              <a:t>.</a:t>
            </a:r>
          </a:p>
        </p:txBody>
      </p:sp>
      <p:sp>
        <p:nvSpPr>
          <p:cNvPr id="16" name="TextBox 16"/>
          <p:cNvSpPr txBox="1"/>
          <p:nvPr/>
        </p:nvSpPr>
        <p:spPr>
          <a:xfrm>
            <a:off x="8534400" y="834453"/>
            <a:ext cx="8458200" cy="1949252"/>
          </a:xfrm>
          <a:prstGeom prst="rect">
            <a:avLst/>
          </a:prstGeom>
        </p:spPr>
        <p:txBody>
          <a:bodyPr wrap="square" lIns="0" tIns="0" rIns="0" bIns="0" rtlCol="0" anchor="t">
            <a:spAutoFit/>
          </a:bodyPr>
          <a:lstStyle/>
          <a:p>
            <a:pPr marL="0" lvl="0" indent="0" algn="just">
              <a:lnSpc>
                <a:spcPts val="1890"/>
              </a:lnSpc>
              <a:spcBef>
                <a:spcPct val="0"/>
              </a:spcBef>
            </a:pPr>
            <a:r>
              <a:rPr lang="en-US" sz="2800" spc="22" dirty="0" err="1">
                <a:solidFill>
                  <a:srgbClr val="494949"/>
                </a:solidFill>
                <a:latin typeface="Amasis MT Pro Light" panose="02040304050005020304" pitchFamily="18" charset="0"/>
              </a:rPr>
              <a:t>Alberi</a:t>
            </a:r>
            <a:endParaRPr lang="en-US" sz="2800" spc="22" dirty="0">
              <a:solidFill>
                <a:srgbClr val="494949"/>
              </a:solidFill>
              <a:latin typeface="Amasis MT Pro Light" panose="02040304050005020304" pitchFamily="18" charset="0"/>
            </a:endParaRPr>
          </a:p>
          <a:p>
            <a:pPr marL="0" lvl="0" indent="0" algn="just">
              <a:lnSpc>
                <a:spcPts val="1890"/>
              </a:lnSpc>
              <a:spcBef>
                <a:spcPct val="0"/>
              </a:spcBef>
            </a:pPr>
            <a:endParaRPr lang="en-US" sz="2800" spc="22" dirty="0">
              <a:solidFill>
                <a:srgbClr val="494949"/>
              </a:solidFill>
              <a:latin typeface="Amasis MT Pro Light" panose="02040304050005020304" pitchFamily="18" charset="0"/>
            </a:endParaRPr>
          </a:p>
          <a:p>
            <a:pPr marL="0" lvl="0" indent="0" algn="just">
              <a:lnSpc>
                <a:spcPts val="1890"/>
              </a:lnSpc>
              <a:spcBef>
                <a:spcPct val="0"/>
              </a:spcBef>
            </a:pPr>
            <a:r>
              <a:rPr lang="it-IT" sz="1800" dirty="0">
                <a:solidFill>
                  <a:srgbClr val="000000"/>
                </a:solidFill>
                <a:effectLst/>
                <a:latin typeface="Amasis MT Pro Light" panose="02040304050005020304" pitchFamily="18" charset="0"/>
                <a:ea typeface="Calibri" panose="020F0502020204030204" pitchFamily="34" charset="0"/>
                <a:cs typeface="Times New Roman" panose="02020603050405020304" pitchFamily="18" charset="0"/>
              </a:rPr>
              <a:t>L’albero richiama la genealogia che disegna la trama dei nostri legami familiari e consente di sentirsi parte di una costellazione nota, conosciuta, costituita da mamma, papà, fratelli e sorelle, ma anche nonni, zii, cugini, adulti e bambini. Ricostruire il proprio albero genealogico consente a ciascun piccolino di collocarsi rispetto ad una storia che è iniziata prima di lui e che lui stesso contribuisce a scrivere, ma significa anche fargli sentire un’appartenenza che gli dà radici mentre cresce</a:t>
            </a:r>
            <a:endParaRPr lang="en-US" sz="2800" spc="22" dirty="0">
              <a:solidFill>
                <a:srgbClr val="494949"/>
              </a:solidFill>
              <a:latin typeface="Amasis MT Pro Light" panose="02040304050005020304" pitchFamily="18" charset="0"/>
            </a:endParaRPr>
          </a:p>
        </p:txBody>
      </p:sp>
      <p:sp>
        <p:nvSpPr>
          <p:cNvPr id="17" name="TextBox 17"/>
          <p:cNvSpPr txBox="1"/>
          <p:nvPr/>
        </p:nvSpPr>
        <p:spPr>
          <a:xfrm>
            <a:off x="1828800" y="3586052"/>
            <a:ext cx="8458200" cy="2680221"/>
          </a:xfrm>
          <a:prstGeom prst="rect">
            <a:avLst/>
          </a:prstGeom>
        </p:spPr>
        <p:txBody>
          <a:bodyPr wrap="square" lIns="0" tIns="0" rIns="0" bIns="0" rtlCol="0" anchor="t">
            <a:spAutoFit/>
          </a:bodyPr>
          <a:lstStyle/>
          <a:p>
            <a:pPr marL="0" lvl="0" indent="0" algn="just">
              <a:lnSpc>
                <a:spcPts val="1890"/>
              </a:lnSpc>
              <a:spcBef>
                <a:spcPct val="0"/>
              </a:spcBef>
            </a:pPr>
            <a:r>
              <a:rPr lang="en-US" sz="2800" spc="22" dirty="0" err="1">
                <a:solidFill>
                  <a:srgbClr val="494949"/>
                </a:solidFill>
                <a:latin typeface="Amasis MT Pro Light" panose="02040304050005020304" pitchFamily="18" charset="0"/>
              </a:rPr>
              <a:t>Alveari</a:t>
            </a:r>
            <a:endParaRPr lang="en-US" sz="2800" u="none" spc="22" dirty="0">
              <a:solidFill>
                <a:srgbClr val="494949"/>
              </a:solidFill>
              <a:latin typeface="Amasis MT Pro Light" panose="02040304050005020304" pitchFamily="18" charset="0"/>
            </a:endParaRPr>
          </a:p>
          <a:p>
            <a:pPr marL="0" lvl="0" indent="0" algn="just">
              <a:lnSpc>
                <a:spcPts val="1890"/>
              </a:lnSpc>
              <a:spcBef>
                <a:spcPct val="0"/>
              </a:spcBef>
            </a:pPr>
            <a:endParaRPr lang="en-US" sz="2800" u="none" spc="22" dirty="0">
              <a:solidFill>
                <a:srgbClr val="494949"/>
              </a:solidFill>
              <a:latin typeface="Amasis MT Pro Light" panose="02040304050005020304" pitchFamily="18" charset="0"/>
            </a:endParaRPr>
          </a:p>
          <a:p>
            <a:pPr marL="0" lvl="0" indent="0" algn="just">
              <a:lnSpc>
                <a:spcPts val="1890"/>
              </a:lnSpc>
              <a:spcBef>
                <a:spcPct val="0"/>
              </a:spcBef>
            </a:pPr>
            <a:r>
              <a:rPr lang="it-IT" sz="1800" dirty="0">
                <a:solidFill>
                  <a:srgbClr val="000000"/>
                </a:solidFill>
                <a:effectLst/>
                <a:latin typeface="Amasis MT Pro Light" panose="02040304050005020304" pitchFamily="18" charset="0"/>
                <a:ea typeface="Calibri" panose="020F0502020204030204" pitchFamily="34" charset="0"/>
                <a:cs typeface="Times New Roman" panose="02020603050405020304" pitchFamily="18" charset="0"/>
              </a:rPr>
              <a:t>I legami di cura e attenzione sperimentati e vissuti dentro la famiglia, costituiscono una piattaforma solida e vitale affinché ciascuno diventi responsabile per sé stesso (autonomia), ma anche per gli altri (relazione). Se l’appartenere ha bisogno di luoghi di attaccamento, appartenersi ha bisogno di luoghi per l’esercizio dell’identità sociale, luoghi in cui prendersi cura degli altri, in cui esercitare la pluralità di modi di essere, nel rispetto reciproco e attraverso la tutela data da regole condivise. La scoperta del territorio a cui apparteniamo e dei suoi abitanti è il primo passo per farsi prossimo ed imparare a prenderci cura con responsabilità e senso civico di chi e di ciò che sperimentiamo, incontriamo, viviamo al di fuori della famiglia.</a:t>
            </a:r>
            <a:endParaRPr lang="en-US" sz="1400" u="none" spc="22" dirty="0">
              <a:solidFill>
                <a:srgbClr val="494949"/>
              </a:solidFill>
              <a:latin typeface="Amasis MT Pro Light" panose="02040304050005020304" pitchFamily="18" charset="0"/>
            </a:endParaRPr>
          </a:p>
        </p:txBody>
      </p:sp>
      <p:sp>
        <p:nvSpPr>
          <p:cNvPr id="19" name="TextBox 17">
            <a:extLst>
              <a:ext uri="{FF2B5EF4-FFF2-40B4-BE49-F238E27FC236}">
                <a16:creationId xmlns:a16="http://schemas.microsoft.com/office/drawing/2014/main" id="{C11ECDA1-1184-BE46-0354-C1366724026B}"/>
              </a:ext>
            </a:extLst>
          </p:cNvPr>
          <p:cNvSpPr txBox="1"/>
          <p:nvPr/>
        </p:nvSpPr>
        <p:spPr>
          <a:xfrm>
            <a:off x="8686800" y="7035779"/>
            <a:ext cx="8458200" cy="2192908"/>
          </a:xfrm>
          <a:prstGeom prst="rect">
            <a:avLst/>
          </a:prstGeom>
        </p:spPr>
        <p:txBody>
          <a:bodyPr wrap="square" lIns="0" tIns="0" rIns="0" bIns="0" rtlCol="0" anchor="t">
            <a:spAutoFit/>
          </a:bodyPr>
          <a:lstStyle/>
          <a:p>
            <a:pPr marL="0" lvl="0" indent="0" algn="just">
              <a:lnSpc>
                <a:spcPts val="1890"/>
              </a:lnSpc>
              <a:spcBef>
                <a:spcPct val="0"/>
              </a:spcBef>
            </a:pPr>
            <a:r>
              <a:rPr lang="en-US" sz="2800" spc="22" dirty="0" err="1">
                <a:solidFill>
                  <a:srgbClr val="494949"/>
                </a:solidFill>
                <a:latin typeface="Amasis MT Pro Light" panose="02040304050005020304" pitchFamily="18" charset="0"/>
              </a:rPr>
              <a:t>Impronte</a:t>
            </a:r>
            <a:endParaRPr lang="en-US" sz="2800" u="none" spc="22" dirty="0">
              <a:solidFill>
                <a:srgbClr val="494949"/>
              </a:solidFill>
              <a:latin typeface="Amasis MT Pro Light" panose="02040304050005020304" pitchFamily="18" charset="0"/>
            </a:endParaRPr>
          </a:p>
          <a:p>
            <a:pPr marL="0" lvl="0" indent="0" algn="just">
              <a:lnSpc>
                <a:spcPts val="1890"/>
              </a:lnSpc>
              <a:spcBef>
                <a:spcPct val="0"/>
              </a:spcBef>
            </a:pPr>
            <a:endParaRPr lang="en-US" sz="2800" u="none" spc="22" dirty="0">
              <a:solidFill>
                <a:srgbClr val="494949"/>
              </a:solidFill>
              <a:latin typeface="Amasis MT Pro Light" panose="02040304050005020304" pitchFamily="18" charset="0"/>
            </a:endParaRPr>
          </a:p>
          <a:p>
            <a:pPr marL="0" lvl="0" indent="0" algn="just">
              <a:lnSpc>
                <a:spcPts val="1890"/>
              </a:lnSpc>
              <a:spcBef>
                <a:spcPct val="0"/>
              </a:spcBef>
            </a:pPr>
            <a:r>
              <a:rPr lang="it-IT" dirty="0">
                <a:solidFill>
                  <a:srgbClr val="000000"/>
                </a:solidFill>
                <a:latin typeface="Amasis MT Pro Light" panose="02040304050005020304" pitchFamily="18" charset="0"/>
                <a:ea typeface="Calibri" panose="020F0502020204030204" pitchFamily="34" charset="0"/>
                <a:cs typeface="Times New Roman" panose="02020603050405020304" pitchFamily="18" charset="0"/>
              </a:rPr>
              <a:t>U</a:t>
            </a:r>
            <a:r>
              <a:rPr lang="it-IT" sz="1800" dirty="0">
                <a:solidFill>
                  <a:srgbClr val="000000"/>
                </a:solidFill>
                <a:effectLst/>
                <a:latin typeface="Amasis MT Pro Light" panose="02040304050005020304" pitchFamily="18" charset="0"/>
                <a:ea typeface="Calibri" panose="020F0502020204030204" pitchFamily="34" charset="0"/>
                <a:cs typeface="Times New Roman" panose="02020603050405020304" pitchFamily="18" charset="0"/>
              </a:rPr>
              <a:t>n bambino, con il sostegno della sua famiglia e delle sue amicizie e all’interno della sua comunità e del suo territorio, inizia a muovere i primi passi per fare grandi sogni e realizzare progetti. I grandi del passato, gli uomini e le donne che hanno preso in mano la loro vita e ne hanno fatto un capolavoro, sono qui a raccontare che tutto è possibile basta desiderarlo, basta volerlo, basta impegnarsi e non temere la fatica, non lasciandosi scoraggiare dalle sconfitte, dalle battute di arresto, dagli errori, dai piccoli fallimenti che attengono alla natura umana.</a:t>
            </a:r>
            <a:endParaRPr lang="en-US" sz="1400" u="none" spc="22" dirty="0">
              <a:solidFill>
                <a:srgbClr val="494949"/>
              </a:solidFill>
              <a:latin typeface="Amasis MT Pro Light" panose="02040304050005020304" pitchFamily="18" charset="0"/>
            </a:endParaRPr>
          </a:p>
        </p:txBody>
      </p:sp>
      <p:sp>
        <p:nvSpPr>
          <p:cNvPr id="2" name="TextBox 3">
            <a:extLst>
              <a:ext uri="{FF2B5EF4-FFF2-40B4-BE49-F238E27FC236}">
                <a16:creationId xmlns:a16="http://schemas.microsoft.com/office/drawing/2014/main" id="{64C898A3-EC3C-A2DB-6835-DC8F30694B0B}"/>
              </a:ext>
            </a:extLst>
          </p:cNvPr>
          <p:cNvSpPr txBox="1"/>
          <p:nvPr/>
        </p:nvSpPr>
        <p:spPr>
          <a:xfrm>
            <a:off x="668137" y="1983726"/>
            <a:ext cx="8362950" cy="1050288"/>
          </a:xfrm>
          <a:prstGeom prst="rect">
            <a:avLst/>
          </a:prstGeom>
        </p:spPr>
        <p:txBody>
          <a:bodyPr wrap="square" lIns="0" tIns="0" rIns="0" bIns="0" rtlCol="0" anchor="t">
            <a:spAutoFit/>
          </a:bodyPr>
          <a:lstStyle/>
          <a:p>
            <a:pPr algn="l">
              <a:lnSpc>
                <a:spcPts val="9030"/>
              </a:lnSpc>
            </a:pPr>
            <a:r>
              <a:rPr lang="en-US" sz="4800" spc="-399" dirty="0">
                <a:solidFill>
                  <a:srgbClr val="4D4D4D"/>
                </a:solidFill>
                <a:latin typeface="Amasis MT Pro Light" panose="02040304050005020304" pitchFamily="18" charset="0"/>
              </a:rPr>
              <a:t>Le </a:t>
            </a:r>
            <a:r>
              <a:rPr lang="en-US" sz="4800" spc="-399" dirty="0" err="1">
                <a:solidFill>
                  <a:srgbClr val="4D4D4D"/>
                </a:solidFill>
                <a:latin typeface="Amasis MT Pro Light" panose="02040304050005020304" pitchFamily="18" charset="0"/>
              </a:rPr>
              <a:t>unità</a:t>
            </a:r>
            <a:r>
              <a:rPr lang="en-US" sz="4800" spc="-399" dirty="0">
                <a:solidFill>
                  <a:srgbClr val="4D4D4D"/>
                </a:solidFill>
                <a:latin typeface="Amasis MT Pro Light" panose="02040304050005020304" pitchFamily="18" charset="0"/>
              </a:rPr>
              <a:t> di </a:t>
            </a:r>
            <a:r>
              <a:rPr lang="en-US" sz="4800" spc="-399" dirty="0" err="1">
                <a:solidFill>
                  <a:srgbClr val="4D4D4D"/>
                </a:solidFill>
                <a:latin typeface="Amasis MT Pro Light" panose="02040304050005020304" pitchFamily="18" charset="0"/>
              </a:rPr>
              <a:t>apprendimento</a:t>
            </a:r>
            <a:endParaRPr lang="en-US" sz="4800" spc="-399" dirty="0">
              <a:solidFill>
                <a:srgbClr val="4D4D4D"/>
              </a:solidFill>
              <a:latin typeface="Amasis MT Pro Light" panose="02040304050005020304" pitchFamily="18" charset="0"/>
            </a:endParaRPr>
          </a:p>
        </p:txBody>
      </p:sp>
    </p:spTree>
    <p:extLst>
      <p:ext uri="{BB962C8B-B14F-4D97-AF65-F5344CB8AC3E}">
        <p14:creationId xmlns:p14="http://schemas.microsoft.com/office/powerpoint/2010/main" val="1706834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EDE6"/>
        </a:solidFill>
        <a:effectLst/>
      </p:bgPr>
    </p:bg>
    <p:spTree>
      <p:nvGrpSpPr>
        <p:cNvPr id="1" name=""/>
        <p:cNvGrpSpPr/>
        <p:nvPr/>
      </p:nvGrpSpPr>
      <p:grpSpPr>
        <a:xfrm>
          <a:off x="0" y="0"/>
          <a:ext cx="0" cy="0"/>
          <a:chOff x="0" y="0"/>
          <a:chExt cx="0" cy="0"/>
        </a:xfrm>
      </p:grpSpPr>
      <p:sp>
        <p:nvSpPr>
          <p:cNvPr id="2" name="AutoShape 2"/>
          <p:cNvSpPr/>
          <p:nvPr/>
        </p:nvSpPr>
        <p:spPr>
          <a:xfrm>
            <a:off x="-886757" y="4785930"/>
            <a:ext cx="20061513" cy="0"/>
          </a:xfrm>
          <a:prstGeom prst="line">
            <a:avLst/>
          </a:prstGeom>
          <a:ln w="28575" cap="flat">
            <a:solidFill>
              <a:srgbClr val="494949"/>
            </a:solidFill>
            <a:prstDash val="solid"/>
            <a:headEnd type="none" w="sm" len="sm"/>
            <a:tailEnd type="none" w="sm" len="sm"/>
          </a:ln>
        </p:spPr>
        <p:txBody>
          <a:bodyPr/>
          <a:lstStyle/>
          <a:p>
            <a:endParaRPr lang="it-IT"/>
          </a:p>
        </p:txBody>
      </p:sp>
      <p:grpSp>
        <p:nvGrpSpPr>
          <p:cNvPr id="3" name="Group 3"/>
          <p:cNvGrpSpPr/>
          <p:nvPr/>
        </p:nvGrpSpPr>
        <p:grpSpPr>
          <a:xfrm>
            <a:off x="5930165" y="4534902"/>
            <a:ext cx="502056" cy="50205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lnTo>
                    <a:pt x="540616" y="82374"/>
                  </a:lnTo>
                  <a:lnTo>
                    <a:pt x="693768" y="119032"/>
                  </a:lnTo>
                  <a:lnTo>
                    <a:pt x="730427" y="272184"/>
                  </a:lnTo>
                  <a:lnTo>
                    <a:pt x="812800" y="406400"/>
                  </a:lnTo>
                  <a:lnTo>
                    <a:pt x="730427" y="540616"/>
                  </a:lnTo>
                  <a:lnTo>
                    <a:pt x="693768" y="693768"/>
                  </a:lnTo>
                  <a:lnTo>
                    <a:pt x="540616" y="730427"/>
                  </a:lnTo>
                  <a:lnTo>
                    <a:pt x="406400" y="812800"/>
                  </a:lnTo>
                  <a:lnTo>
                    <a:pt x="272184" y="730427"/>
                  </a:lnTo>
                  <a:lnTo>
                    <a:pt x="119032" y="693768"/>
                  </a:lnTo>
                  <a:lnTo>
                    <a:pt x="82374" y="540616"/>
                  </a:lnTo>
                  <a:lnTo>
                    <a:pt x="0" y="406400"/>
                  </a:lnTo>
                  <a:lnTo>
                    <a:pt x="82374" y="272184"/>
                  </a:lnTo>
                  <a:lnTo>
                    <a:pt x="119032" y="119032"/>
                  </a:lnTo>
                  <a:lnTo>
                    <a:pt x="272184" y="82374"/>
                  </a:lnTo>
                  <a:lnTo>
                    <a:pt x="406400" y="0"/>
                  </a:lnTo>
                  <a:close/>
                </a:path>
              </a:pathLst>
            </a:custGeom>
            <a:solidFill>
              <a:srgbClr val="494949"/>
            </a:solidFill>
            <a:ln cap="sq">
              <a:noFill/>
              <a:prstDash val="solid"/>
              <a:miter/>
            </a:ln>
          </p:spPr>
          <p:txBody>
            <a:bodyPr/>
            <a:lstStyle/>
            <a:p>
              <a:endParaRPr lang="it-IT"/>
            </a:p>
          </p:txBody>
        </p:sp>
        <p:sp>
          <p:nvSpPr>
            <p:cNvPr id="5" name="TextBox 5"/>
            <p:cNvSpPr txBox="1"/>
            <p:nvPr/>
          </p:nvSpPr>
          <p:spPr>
            <a:xfrm>
              <a:off x="139700" y="177800"/>
              <a:ext cx="533400" cy="495300"/>
            </a:xfrm>
            <a:prstGeom prst="rect">
              <a:avLst/>
            </a:prstGeom>
          </p:spPr>
          <p:txBody>
            <a:bodyPr lIns="50800" tIns="50800" rIns="50800" bIns="50800" rtlCol="0" anchor="ctr"/>
            <a:lstStyle/>
            <a:p>
              <a:pPr marL="0" lvl="0" indent="0" algn="ctr">
                <a:lnSpc>
                  <a:spcPts val="2266"/>
                </a:lnSpc>
                <a:spcBef>
                  <a:spcPct val="0"/>
                </a:spcBef>
              </a:pPr>
              <a:endParaRPr/>
            </a:p>
          </p:txBody>
        </p:sp>
      </p:grpSp>
      <p:grpSp>
        <p:nvGrpSpPr>
          <p:cNvPr id="6" name="Group 6"/>
          <p:cNvGrpSpPr/>
          <p:nvPr/>
        </p:nvGrpSpPr>
        <p:grpSpPr>
          <a:xfrm>
            <a:off x="2227066" y="4534902"/>
            <a:ext cx="502056" cy="50205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lnTo>
                    <a:pt x="540616" y="82374"/>
                  </a:lnTo>
                  <a:lnTo>
                    <a:pt x="693768" y="119032"/>
                  </a:lnTo>
                  <a:lnTo>
                    <a:pt x="730427" y="272184"/>
                  </a:lnTo>
                  <a:lnTo>
                    <a:pt x="812800" y="406400"/>
                  </a:lnTo>
                  <a:lnTo>
                    <a:pt x="730427" y="540616"/>
                  </a:lnTo>
                  <a:lnTo>
                    <a:pt x="693768" y="693768"/>
                  </a:lnTo>
                  <a:lnTo>
                    <a:pt x="540616" y="730427"/>
                  </a:lnTo>
                  <a:lnTo>
                    <a:pt x="406400" y="812800"/>
                  </a:lnTo>
                  <a:lnTo>
                    <a:pt x="272184" y="730427"/>
                  </a:lnTo>
                  <a:lnTo>
                    <a:pt x="119032" y="693768"/>
                  </a:lnTo>
                  <a:lnTo>
                    <a:pt x="82374" y="540616"/>
                  </a:lnTo>
                  <a:lnTo>
                    <a:pt x="0" y="406400"/>
                  </a:lnTo>
                  <a:lnTo>
                    <a:pt x="82374" y="272184"/>
                  </a:lnTo>
                  <a:lnTo>
                    <a:pt x="119032" y="119032"/>
                  </a:lnTo>
                  <a:lnTo>
                    <a:pt x="272184" y="82374"/>
                  </a:lnTo>
                  <a:lnTo>
                    <a:pt x="406400" y="0"/>
                  </a:lnTo>
                  <a:close/>
                </a:path>
              </a:pathLst>
            </a:custGeom>
            <a:solidFill>
              <a:srgbClr val="494949"/>
            </a:solidFill>
          </p:spPr>
          <p:txBody>
            <a:bodyPr/>
            <a:lstStyle/>
            <a:p>
              <a:endParaRPr lang="it-IT"/>
            </a:p>
          </p:txBody>
        </p:sp>
        <p:sp>
          <p:nvSpPr>
            <p:cNvPr id="8" name="TextBox 8"/>
            <p:cNvSpPr txBox="1"/>
            <p:nvPr/>
          </p:nvSpPr>
          <p:spPr>
            <a:xfrm>
              <a:off x="139700" y="177800"/>
              <a:ext cx="533400" cy="495300"/>
            </a:xfrm>
            <a:prstGeom prst="rect">
              <a:avLst/>
            </a:prstGeom>
          </p:spPr>
          <p:txBody>
            <a:bodyPr lIns="50800" tIns="50800" rIns="50800" bIns="50800" rtlCol="0" anchor="ctr"/>
            <a:lstStyle/>
            <a:p>
              <a:pPr algn="ctr">
                <a:lnSpc>
                  <a:spcPts val="2266"/>
                </a:lnSpc>
              </a:pPr>
              <a:endParaRPr/>
            </a:p>
          </p:txBody>
        </p:sp>
      </p:grpSp>
      <p:grpSp>
        <p:nvGrpSpPr>
          <p:cNvPr id="9" name="Group 9"/>
          <p:cNvGrpSpPr/>
          <p:nvPr/>
        </p:nvGrpSpPr>
        <p:grpSpPr>
          <a:xfrm>
            <a:off x="9653627" y="4534902"/>
            <a:ext cx="502056" cy="50205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lnTo>
                    <a:pt x="540616" y="82374"/>
                  </a:lnTo>
                  <a:lnTo>
                    <a:pt x="693768" y="119032"/>
                  </a:lnTo>
                  <a:lnTo>
                    <a:pt x="730427" y="272184"/>
                  </a:lnTo>
                  <a:lnTo>
                    <a:pt x="812800" y="406400"/>
                  </a:lnTo>
                  <a:lnTo>
                    <a:pt x="730427" y="540616"/>
                  </a:lnTo>
                  <a:lnTo>
                    <a:pt x="693768" y="693768"/>
                  </a:lnTo>
                  <a:lnTo>
                    <a:pt x="540616" y="730427"/>
                  </a:lnTo>
                  <a:lnTo>
                    <a:pt x="406400" y="812800"/>
                  </a:lnTo>
                  <a:lnTo>
                    <a:pt x="272184" y="730427"/>
                  </a:lnTo>
                  <a:lnTo>
                    <a:pt x="119032" y="693768"/>
                  </a:lnTo>
                  <a:lnTo>
                    <a:pt x="82374" y="540616"/>
                  </a:lnTo>
                  <a:lnTo>
                    <a:pt x="0" y="406400"/>
                  </a:lnTo>
                  <a:lnTo>
                    <a:pt x="82374" y="272184"/>
                  </a:lnTo>
                  <a:lnTo>
                    <a:pt x="119032" y="119032"/>
                  </a:lnTo>
                  <a:lnTo>
                    <a:pt x="272184" y="82374"/>
                  </a:lnTo>
                  <a:lnTo>
                    <a:pt x="406400" y="0"/>
                  </a:lnTo>
                  <a:close/>
                </a:path>
              </a:pathLst>
            </a:custGeom>
            <a:solidFill>
              <a:srgbClr val="494949"/>
            </a:solidFill>
            <a:ln cap="sq">
              <a:noFill/>
              <a:prstDash val="solid"/>
              <a:miter/>
            </a:ln>
          </p:spPr>
          <p:txBody>
            <a:bodyPr/>
            <a:lstStyle/>
            <a:p>
              <a:endParaRPr lang="it-IT"/>
            </a:p>
          </p:txBody>
        </p:sp>
        <p:sp>
          <p:nvSpPr>
            <p:cNvPr id="11" name="TextBox 11"/>
            <p:cNvSpPr txBox="1"/>
            <p:nvPr/>
          </p:nvSpPr>
          <p:spPr>
            <a:xfrm>
              <a:off x="139700" y="177800"/>
              <a:ext cx="533400" cy="495300"/>
            </a:xfrm>
            <a:prstGeom prst="rect">
              <a:avLst/>
            </a:prstGeom>
          </p:spPr>
          <p:txBody>
            <a:bodyPr lIns="50800" tIns="50800" rIns="50800" bIns="50800" rtlCol="0" anchor="ctr"/>
            <a:lstStyle/>
            <a:p>
              <a:pPr marL="0" lvl="0" indent="0" algn="ctr">
                <a:lnSpc>
                  <a:spcPts val="2266"/>
                </a:lnSpc>
                <a:spcBef>
                  <a:spcPct val="0"/>
                </a:spcBef>
              </a:pPr>
              <a:endParaRPr/>
            </a:p>
          </p:txBody>
        </p:sp>
      </p:grpSp>
      <p:grpSp>
        <p:nvGrpSpPr>
          <p:cNvPr id="12" name="Group 12"/>
          <p:cNvGrpSpPr/>
          <p:nvPr/>
        </p:nvGrpSpPr>
        <p:grpSpPr>
          <a:xfrm>
            <a:off x="13396139" y="4534902"/>
            <a:ext cx="502056" cy="502056"/>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lnTo>
                    <a:pt x="540616" y="82374"/>
                  </a:lnTo>
                  <a:lnTo>
                    <a:pt x="693768" y="119032"/>
                  </a:lnTo>
                  <a:lnTo>
                    <a:pt x="730427" y="272184"/>
                  </a:lnTo>
                  <a:lnTo>
                    <a:pt x="812800" y="406400"/>
                  </a:lnTo>
                  <a:lnTo>
                    <a:pt x="730427" y="540616"/>
                  </a:lnTo>
                  <a:lnTo>
                    <a:pt x="693768" y="693768"/>
                  </a:lnTo>
                  <a:lnTo>
                    <a:pt x="540616" y="730427"/>
                  </a:lnTo>
                  <a:lnTo>
                    <a:pt x="406400" y="812800"/>
                  </a:lnTo>
                  <a:lnTo>
                    <a:pt x="272184" y="730427"/>
                  </a:lnTo>
                  <a:lnTo>
                    <a:pt x="119032" y="693768"/>
                  </a:lnTo>
                  <a:lnTo>
                    <a:pt x="82374" y="540616"/>
                  </a:lnTo>
                  <a:lnTo>
                    <a:pt x="0" y="406400"/>
                  </a:lnTo>
                  <a:lnTo>
                    <a:pt x="82374" y="272184"/>
                  </a:lnTo>
                  <a:lnTo>
                    <a:pt x="119032" y="119032"/>
                  </a:lnTo>
                  <a:lnTo>
                    <a:pt x="272184" y="82374"/>
                  </a:lnTo>
                  <a:lnTo>
                    <a:pt x="406400" y="0"/>
                  </a:lnTo>
                  <a:close/>
                </a:path>
              </a:pathLst>
            </a:custGeom>
            <a:solidFill>
              <a:srgbClr val="494949"/>
            </a:solidFill>
            <a:ln cap="sq">
              <a:noFill/>
              <a:prstDash val="solid"/>
              <a:miter/>
            </a:ln>
          </p:spPr>
          <p:txBody>
            <a:bodyPr/>
            <a:lstStyle/>
            <a:p>
              <a:endParaRPr lang="it-IT"/>
            </a:p>
          </p:txBody>
        </p:sp>
        <p:sp>
          <p:nvSpPr>
            <p:cNvPr id="14" name="TextBox 14"/>
            <p:cNvSpPr txBox="1"/>
            <p:nvPr/>
          </p:nvSpPr>
          <p:spPr>
            <a:xfrm>
              <a:off x="139700" y="177800"/>
              <a:ext cx="533400" cy="495300"/>
            </a:xfrm>
            <a:prstGeom prst="rect">
              <a:avLst/>
            </a:prstGeom>
          </p:spPr>
          <p:txBody>
            <a:bodyPr lIns="50800" tIns="50800" rIns="50800" bIns="50800" rtlCol="0" anchor="ctr"/>
            <a:lstStyle/>
            <a:p>
              <a:pPr marL="0" lvl="0" indent="0" algn="ctr">
                <a:lnSpc>
                  <a:spcPts val="2266"/>
                </a:lnSpc>
                <a:spcBef>
                  <a:spcPct val="0"/>
                </a:spcBef>
              </a:pPr>
              <a:endParaRPr/>
            </a:p>
          </p:txBody>
        </p:sp>
      </p:grpSp>
      <p:sp>
        <p:nvSpPr>
          <p:cNvPr id="15" name="Freeform 15"/>
          <p:cNvSpPr/>
          <p:nvPr/>
        </p:nvSpPr>
        <p:spPr>
          <a:xfrm rot="2451906">
            <a:off x="-1305279" y="-3069758"/>
            <a:ext cx="4667958" cy="6941201"/>
          </a:xfrm>
          <a:custGeom>
            <a:avLst/>
            <a:gdLst/>
            <a:ahLst/>
            <a:cxnLst/>
            <a:rect l="l" t="t" r="r" b="b"/>
            <a:pathLst>
              <a:path w="4667958" h="6941201">
                <a:moveTo>
                  <a:pt x="0" y="0"/>
                </a:moveTo>
                <a:lnTo>
                  <a:pt x="4667958" y="0"/>
                </a:lnTo>
                <a:lnTo>
                  <a:pt x="4667958" y="6941201"/>
                </a:lnTo>
                <a:lnTo>
                  <a:pt x="0" y="6941201"/>
                </a:lnTo>
                <a:lnTo>
                  <a:pt x="0" y="0"/>
                </a:lnTo>
                <a:close/>
              </a:path>
            </a:pathLst>
          </a:custGeom>
          <a:blipFill>
            <a:blip r:embed="rId2"/>
            <a:stretch>
              <a:fillRect/>
            </a:stretch>
          </a:blipFill>
        </p:spPr>
        <p:txBody>
          <a:bodyPr/>
          <a:lstStyle/>
          <a:p>
            <a:endParaRPr lang="it-IT"/>
          </a:p>
        </p:txBody>
      </p:sp>
      <p:sp>
        <p:nvSpPr>
          <p:cNvPr id="16" name="Freeform 16"/>
          <p:cNvSpPr/>
          <p:nvPr/>
        </p:nvSpPr>
        <p:spPr>
          <a:xfrm rot="-5916672">
            <a:off x="15200433" y="6753364"/>
            <a:ext cx="5059689" cy="5741491"/>
          </a:xfrm>
          <a:custGeom>
            <a:avLst/>
            <a:gdLst/>
            <a:ahLst/>
            <a:cxnLst/>
            <a:rect l="l" t="t" r="r" b="b"/>
            <a:pathLst>
              <a:path w="5059689" h="5741491">
                <a:moveTo>
                  <a:pt x="0" y="0"/>
                </a:moveTo>
                <a:lnTo>
                  <a:pt x="5059689" y="0"/>
                </a:lnTo>
                <a:lnTo>
                  <a:pt x="5059689" y="5741491"/>
                </a:lnTo>
                <a:lnTo>
                  <a:pt x="0" y="5741491"/>
                </a:lnTo>
                <a:lnTo>
                  <a:pt x="0" y="0"/>
                </a:lnTo>
                <a:close/>
              </a:path>
            </a:pathLst>
          </a:custGeom>
          <a:blipFill>
            <a:blip r:embed="rId3"/>
            <a:stretch>
              <a:fillRect/>
            </a:stretch>
          </a:blipFill>
        </p:spPr>
        <p:txBody>
          <a:bodyPr/>
          <a:lstStyle/>
          <a:p>
            <a:endParaRPr lang="it-IT"/>
          </a:p>
        </p:txBody>
      </p:sp>
      <p:sp>
        <p:nvSpPr>
          <p:cNvPr id="17" name="TextBox 17"/>
          <p:cNvSpPr txBox="1"/>
          <p:nvPr/>
        </p:nvSpPr>
        <p:spPr>
          <a:xfrm>
            <a:off x="609600" y="190500"/>
            <a:ext cx="17144999" cy="5090496"/>
          </a:xfrm>
          <a:prstGeom prst="rect">
            <a:avLst/>
          </a:prstGeom>
        </p:spPr>
        <p:txBody>
          <a:bodyPr wrap="square" lIns="0" tIns="0" rIns="0" bIns="0" rtlCol="0" anchor="t">
            <a:spAutoFit/>
          </a:bodyPr>
          <a:lstStyle/>
          <a:p>
            <a:pPr algn="ctr">
              <a:lnSpc>
                <a:spcPts val="9030"/>
              </a:lnSpc>
            </a:pPr>
            <a:r>
              <a:rPr lang="en-US" sz="7000" spc="-399" dirty="0">
                <a:solidFill>
                  <a:srgbClr val="494949"/>
                </a:solidFill>
                <a:latin typeface="Amasis MT Pro Light" panose="02040304050005020304" pitchFamily="18" charset="0"/>
              </a:rPr>
              <a:t>Le </a:t>
            </a:r>
            <a:r>
              <a:rPr lang="en-US" sz="7000" spc="-399" dirty="0" err="1">
                <a:solidFill>
                  <a:srgbClr val="494949"/>
                </a:solidFill>
                <a:latin typeface="Amasis MT Pro Light" panose="02040304050005020304" pitchFamily="18" charset="0"/>
              </a:rPr>
              <a:t>unità</a:t>
            </a:r>
            <a:r>
              <a:rPr lang="en-US" sz="7000" spc="-399" dirty="0">
                <a:solidFill>
                  <a:srgbClr val="494949"/>
                </a:solidFill>
                <a:latin typeface="Amasis MT Pro Light" panose="02040304050005020304" pitchFamily="18" charset="0"/>
              </a:rPr>
              <a:t> di </a:t>
            </a:r>
            <a:r>
              <a:rPr lang="en-US" sz="7000" spc="-399" dirty="0" err="1">
                <a:solidFill>
                  <a:srgbClr val="494949"/>
                </a:solidFill>
                <a:latin typeface="Amasis MT Pro Light" panose="02040304050005020304" pitchFamily="18" charset="0"/>
              </a:rPr>
              <a:t>apprendimento</a:t>
            </a:r>
            <a:endParaRPr lang="en-US" sz="7000" spc="-399" dirty="0">
              <a:solidFill>
                <a:srgbClr val="494949"/>
              </a:solidFill>
              <a:latin typeface="Amasis MT Pro Light" panose="02040304050005020304" pitchFamily="18" charset="0"/>
            </a:endParaRPr>
          </a:p>
          <a:p>
            <a:pPr algn="just">
              <a:lnSpc>
                <a:spcPct val="115000"/>
              </a:lnSpc>
              <a:spcAft>
                <a:spcPts val="800"/>
              </a:spcAft>
            </a:pP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Il piano </a:t>
            </a:r>
            <a:r>
              <a:rPr lang="it-IT" sz="1800" u="sng" dirty="0">
                <a:effectLst/>
                <a:latin typeface="Amasis MT Pro Light" panose="02040304050005020304" pitchFamily="18" charset="0"/>
                <a:ea typeface="Calibri" panose="020F0502020204030204" pitchFamily="34" charset="0"/>
                <a:cs typeface="Times New Roman" panose="02020603050405020304" pitchFamily="18" charset="0"/>
              </a:rPr>
              <a:t>è semplicemente una guida per i docenti</a:t>
            </a: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 un materiale di studio da cui partire per progettare il nuovo anno e si presenta come un canovaccio a larghe maglie, che orienta i docenti e consente loro di </a:t>
            </a:r>
            <a:r>
              <a:rPr lang="it-IT" sz="1800" b="1" dirty="0">
                <a:effectLst/>
                <a:latin typeface="Amasis MT Pro Light" panose="02040304050005020304" pitchFamily="18" charset="0"/>
                <a:ea typeface="Calibri" panose="020F0502020204030204" pitchFamily="34" charset="0"/>
                <a:cs typeface="Times New Roman" panose="02020603050405020304" pitchFamily="18" charset="0"/>
              </a:rPr>
              <a:t>prefigurarsi il cammino. </a:t>
            </a:r>
          </a:p>
          <a:p>
            <a:pPr algn="just">
              <a:lnSpc>
                <a:spcPct val="115000"/>
              </a:lnSpc>
              <a:spcAft>
                <a:spcPts val="800"/>
              </a:spcAft>
            </a:pP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Partendo dalla lettura e approfondimento del materiale proposto, il confronto all’interno del Collegio dei docenti rimane condizione indispensabile affinché possa scaturire un percorso maggiormente aderente al proprio contesto e arricchito di nuove prospettive e declinazioni.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it-IT" sz="1800" dirty="0">
                <a:effectLst/>
                <a:latin typeface="Amasis MT Pro Light" panose="02040304050005020304" pitchFamily="18" charset="0"/>
                <a:ea typeface="Calibri" panose="020F0502020204030204" pitchFamily="34" charset="0"/>
                <a:cs typeface="Times New Roman" panose="02020603050405020304" pitchFamily="18" charset="0"/>
              </a:rPr>
              <a:t>Il senso della traccia di lavoro, che si stende ad inizio anno, è pensare ai traguardi di lavoro, agli ambiti prevalenti di esperienza e agli obiettivi da raggiungere con i bambini, partendo dalle loro potenzialità o bisogni, ben sapendo che la traccia che andrete a delineare non è il progetto definitivo che andrete invece a documentare a mano a mano si dipanerà lungo l’arco dell’anno. La documentazione si comporrà sia dell’idea progettuale sia dell’agito educativo: non necessariamente le due fasi coincideranno perfettamente, perché i contesti, i bambini, gli insegnanti, le opportunità andranno a comporre scenari differenti rispetto a quelli prefigurati in collegio.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ts val="9030"/>
              </a:lnSpc>
            </a:pPr>
            <a:endParaRPr lang="en-US" sz="7000" spc="-399" dirty="0">
              <a:solidFill>
                <a:srgbClr val="494949"/>
              </a:solidFill>
              <a:latin typeface="Amasis MT Pro Light" panose="02040304050005020304" pitchFamily="18" charset="0"/>
            </a:endParaRPr>
          </a:p>
        </p:txBody>
      </p:sp>
      <p:sp>
        <p:nvSpPr>
          <p:cNvPr id="18" name="TextBox 18"/>
          <p:cNvSpPr txBox="1"/>
          <p:nvPr/>
        </p:nvSpPr>
        <p:spPr>
          <a:xfrm>
            <a:off x="2227066" y="5336554"/>
            <a:ext cx="2197323" cy="669926"/>
          </a:xfrm>
          <a:prstGeom prst="rect">
            <a:avLst/>
          </a:prstGeom>
        </p:spPr>
        <p:txBody>
          <a:bodyPr lIns="0" tIns="0" rIns="0" bIns="0" rtlCol="0" anchor="t">
            <a:spAutoFit/>
          </a:bodyPr>
          <a:lstStyle/>
          <a:p>
            <a:pPr algn="l">
              <a:lnSpc>
                <a:spcPts val="5150"/>
              </a:lnSpc>
            </a:pPr>
            <a:r>
              <a:rPr lang="en-US" sz="5000" dirty="0">
                <a:solidFill>
                  <a:srgbClr val="494949"/>
                </a:solidFill>
                <a:latin typeface="Amasis MT Pro Light" panose="02040304050005020304" pitchFamily="18" charset="0"/>
              </a:rPr>
              <a:t>01</a:t>
            </a:r>
          </a:p>
        </p:txBody>
      </p:sp>
      <p:sp>
        <p:nvSpPr>
          <p:cNvPr id="19" name="TextBox 19"/>
          <p:cNvSpPr txBox="1"/>
          <p:nvPr/>
        </p:nvSpPr>
        <p:spPr>
          <a:xfrm>
            <a:off x="5948468" y="5336554"/>
            <a:ext cx="2197323" cy="669926"/>
          </a:xfrm>
          <a:prstGeom prst="rect">
            <a:avLst/>
          </a:prstGeom>
        </p:spPr>
        <p:txBody>
          <a:bodyPr lIns="0" tIns="0" rIns="0" bIns="0" rtlCol="0" anchor="t">
            <a:spAutoFit/>
          </a:bodyPr>
          <a:lstStyle/>
          <a:p>
            <a:pPr algn="l">
              <a:lnSpc>
                <a:spcPts val="5150"/>
              </a:lnSpc>
            </a:pPr>
            <a:r>
              <a:rPr lang="en-US" sz="5000" dirty="0">
                <a:solidFill>
                  <a:srgbClr val="494949"/>
                </a:solidFill>
                <a:latin typeface="Amasis MT Pro Light" panose="02040304050005020304" pitchFamily="18" charset="0"/>
              </a:rPr>
              <a:t>02</a:t>
            </a:r>
          </a:p>
        </p:txBody>
      </p:sp>
      <p:sp>
        <p:nvSpPr>
          <p:cNvPr id="20" name="TextBox 20"/>
          <p:cNvSpPr txBox="1"/>
          <p:nvPr/>
        </p:nvSpPr>
        <p:spPr>
          <a:xfrm>
            <a:off x="838200" y="6158879"/>
            <a:ext cx="4035358" cy="2654573"/>
          </a:xfrm>
          <a:prstGeom prst="rect">
            <a:avLst/>
          </a:prstGeom>
        </p:spPr>
        <p:txBody>
          <a:bodyPr wrap="square" lIns="0" tIns="0" rIns="0" bIns="0" rtlCol="0" anchor="t">
            <a:spAutoFit/>
          </a:bodyPr>
          <a:lstStyle/>
          <a:p>
            <a:pPr algn="l">
              <a:lnSpc>
                <a:spcPts val="2340"/>
              </a:lnSpc>
            </a:pPr>
            <a:r>
              <a:rPr lang="it-IT" sz="2000" dirty="0">
                <a:latin typeface="Amasis MT Pro Light" panose="02040304050005020304" pitchFamily="18" charset="0"/>
              </a:rPr>
              <a:t>Traguardi del profilo e campi d’esperienza prevalenti</a:t>
            </a:r>
          </a:p>
          <a:p>
            <a:pPr algn="l">
              <a:lnSpc>
                <a:spcPts val="2340"/>
              </a:lnSpc>
            </a:pPr>
            <a:endParaRPr lang="it-IT" sz="2000" dirty="0">
              <a:solidFill>
                <a:srgbClr val="494949"/>
              </a:solidFill>
              <a:latin typeface="Amasis MT Pro Light" panose="02040304050005020304" pitchFamily="18" charset="0"/>
            </a:endParaRPr>
          </a:p>
          <a:p>
            <a:pPr algn="l">
              <a:lnSpc>
                <a:spcPts val="2340"/>
              </a:lnSpc>
            </a:pPr>
            <a:r>
              <a:rPr lang="it-IT" sz="2000" dirty="0">
                <a:solidFill>
                  <a:srgbClr val="494949"/>
                </a:solidFill>
                <a:latin typeface="Amasis MT Pro Light" panose="02040304050005020304" pitchFamily="18" charset="0"/>
              </a:rPr>
              <a:t>Prevalenza sulle competenze civiche e sociali che si intrecciano alla comunicazione e alla consapevolezza culturale</a:t>
            </a:r>
          </a:p>
          <a:p>
            <a:pPr algn="l">
              <a:lnSpc>
                <a:spcPts val="2340"/>
              </a:lnSpc>
            </a:pPr>
            <a:r>
              <a:rPr lang="it-IT" sz="2000" dirty="0">
                <a:solidFill>
                  <a:srgbClr val="494949"/>
                </a:solidFill>
                <a:latin typeface="Amasis MT Pro Light" panose="02040304050005020304" pitchFamily="18" charset="0"/>
              </a:rPr>
              <a:t>Il campo d’esperienza prevalente è volutamente il </a:t>
            </a:r>
            <a:r>
              <a:rPr lang="it-IT" sz="2000" dirty="0" err="1">
                <a:solidFill>
                  <a:srgbClr val="494949"/>
                </a:solidFill>
                <a:latin typeface="Amasis MT Pro Light" panose="02040304050005020304" pitchFamily="18" charset="0"/>
              </a:rPr>
              <a:t>Sè</a:t>
            </a:r>
            <a:r>
              <a:rPr lang="it-IT" sz="2000" dirty="0">
                <a:solidFill>
                  <a:srgbClr val="494949"/>
                </a:solidFill>
                <a:latin typeface="Amasis MT Pro Light" panose="02040304050005020304" pitchFamily="18" charset="0"/>
              </a:rPr>
              <a:t> e l’altro</a:t>
            </a:r>
          </a:p>
        </p:txBody>
      </p:sp>
      <p:sp>
        <p:nvSpPr>
          <p:cNvPr id="21" name="TextBox 21"/>
          <p:cNvSpPr txBox="1"/>
          <p:nvPr/>
        </p:nvSpPr>
        <p:spPr>
          <a:xfrm>
            <a:off x="4873558" y="6158879"/>
            <a:ext cx="3737042" cy="589905"/>
          </a:xfrm>
          <a:prstGeom prst="rect">
            <a:avLst/>
          </a:prstGeom>
        </p:spPr>
        <p:txBody>
          <a:bodyPr wrap="square" lIns="0" tIns="0" rIns="0" bIns="0" rtlCol="0" anchor="t">
            <a:spAutoFit/>
          </a:bodyPr>
          <a:lstStyle/>
          <a:p>
            <a:pPr algn="l">
              <a:lnSpc>
                <a:spcPts val="2340"/>
              </a:lnSpc>
            </a:pPr>
            <a:r>
              <a:rPr lang="it-IT" sz="2000" dirty="0">
                <a:solidFill>
                  <a:srgbClr val="0070C0"/>
                </a:solidFill>
                <a:latin typeface="Amasis MT Pro Light" panose="02040304050005020304" pitchFamily="18" charset="0"/>
              </a:rPr>
              <a:t>Nuclei tematici e esperienze anche con una bibliografia dedicata</a:t>
            </a:r>
          </a:p>
        </p:txBody>
      </p:sp>
      <p:sp>
        <p:nvSpPr>
          <p:cNvPr id="22" name="TextBox 22"/>
          <p:cNvSpPr txBox="1"/>
          <p:nvPr/>
        </p:nvSpPr>
        <p:spPr>
          <a:xfrm>
            <a:off x="9671930" y="5336554"/>
            <a:ext cx="2197323" cy="669926"/>
          </a:xfrm>
          <a:prstGeom prst="rect">
            <a:avLst/>
          </a:prstGeom>
        </p:spPr>
        <p:txBody>
          <a:bodyPr lIns="0" tIns="0" rIns="0" bIns="0" rtlCol="0" anchor="t">
            <a:spAutoFit/>
          </a:bodyPr>
          <a:lstStyle/>
          <a:p>
            <a:pPr algn="l">
              <a:lnSpc>
                <a:spcPts val="5150"/>
              </a:lnSpc>
            </a:pPr>
            <a:r>
              <a:rPr lang="en-US" sz="5000" dirty="0">
                <a:solidFill>
                  <a:srgbClr val="494949"/>
                </a:solidFill>
                <a:latin typeface="Amasis MT Pro Light" panose="02040304050005020304" pitchFamily="18" charset="0"/>
              </a:rPr>
              <a:t>03</a:t>
            </a:r>
          </a:p>
        </p:txBody>
      </p:sp>
      <p:sp>
        <p:nvSpPr>
          <p:cNvPr id="23" name="TextBox 23"/>
          <p:cNvSpPr txBox="1"/>
          <p:nvPr/>
        </p:nvSpPr>
        <p:spPr>
          <a:xfrm>
            <a:off x="8908916" y="6145247"/>
            <a:ext cx="3511684" cy="1179810"/>
          </a:xfrm>
          <a:prstGeom prst="rect">
            <a:avLst/>
          </a:prstGeom>
        </p:spPr>
        <p:txBody>
          <a:bodyPr wrap="square" lIns="0" tIns="0" rIns="0" bIns="0" rtlCol="0" anchor="t">
            <a:spAutoFit/>
          </a:bodyPr>
          <a:lstStyle/>
          <a:p>
            <a:pPr algn="l">
              <a:lnSpc>
                <a:spcPts val="2340"/>
              </a:lnSpc>
            </a:pPr>
            <a:r>
              <a:rPr lang="it-IT" sz="2000" dirty="0">
                <a:solidFill>
                  <a:srgbClr val="494949"/>
                </a:solidFill>
                <a:latin typeface="Amasis MT Pro Light" panose="02040304050005020304" pitchFamily="18" charset="0"/>
              </a:rPr>
              <a:t>Traguardi di tappa da condividere con i genitori e obiettivi formativi che possono essere condivisi tra casa e scuola legati alle finalità</a:t>
            </a:r>
          </a:p>
        </p:txBody>
      </p:sp>
      <p:sp>
        <p:nvSpPr>
          <p:cNvPr id="24" name="TextBox 24"/>
          <p:cNvSpPr txBox="1"/>
          <p:nvPr/>
        </p:nvSpPr>
        <p:spPr>
          <a:xfrm>
            <a:off x="13414442" y="5336554"/>
            <a:ext cx="2197323" cy="669926"/>
          </a:xfrm>
          <a:prstGeom prst="rect">
            <a:avLst/>
          </a:prstGeom>
        </p:spPr>
        <p:txBody>
          <a:bodyPr lIns="0" tIns="0" rIns="0" bIns="0" rtlCol="0" anchor="t">
            <a:spAutoFit/>
          </a:bodyPr>
          <a:lstStyle/>
          <a:p>
            <a:pPr algn="l">
              <a:lnSpc>
                <a:spcPts val="5150"/>
              </a:lnSpc>
            </a:pPr>
            <a:r>
              <a:rPr lang="en-US" sz="5000" dirty="0">
                <a:solidFill>
                  <a:srgbClr val="494949"/>
                </a:solidFill>
                <a:latin typeface="Amasis MT Pro Light" panose="02040304050005020304" pitchFamily="18" charset="0"/>
              </a:rPr>
              <a:t>04</a:t>
            </a:r>
          </a:p>
        </p:txBody>
      </p:sp>
      <p:sp>
        <p:nvSpPr>
          <p:cNvPr id="25" name="TextBox 25"/>
          <p:cNvSpPr txBox="1"/>
          <p:nvPr/>
        </p:nvSpPr>
        <p:spPr>
          <a:xfrm>
            <a:off x="13106400" y="6158879"/>
            <a:ext cx="3349558" cy="884858"/>
          </a:xfrm>
          <a:prstGeom prst="rect">
            <a:avLst/>
          </a:prstGeom>
        </p:spPr>
        <p:txBody>
          <a:bodyPr wrap="square" lIns="0" tIns="0" rIns="0" bIns="0" rtlCol="0" anchor="t">
            <a:spAutoFit/>
          </a:bodyPr>
          <a:lstStyle/>
          <a:p>
            <a:pPr>
              <a:lnSpc>
                <a:spcPts val="2340"/>
              </a:lnSpc>
            </a:pPr>
            <a:r>
              <a:rPr lang="it-IT" sz="2000" dirty="0">
                <a:solidFill>
                  <a:srgbClr val="0070C0"/>
                </a:solidFill>
                <a:latin typeface="Amasis MT Pro Light" panose="02040304050005020304" pitchFamily="18" charset="0"/>
              </a:rPr>
              <a:t>Laboratori che consentono di lavorare su temi paralleli e su altri campi d’esperienza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2040</TotalTime>
  <Words>3017</Words>
  <Application>Microsoft Office PowerPoint</Application>
  <PresentationFormat>Personalizzato</PresentationFormat>
  <Paragraphs>218</Paragraphs>
  <Slides>22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22</vt:i4>
      </vt:variant>
    </vt:vector>
  </HeadingPairs>
  <TitlesOfParts>
    <vt:vector size="29" baseType="lpstr">
      <vt:lpstr>Amasis MT Pro Light</vt:lpstr>
      <vt:lpstr>Arial</vt:lpstr>
      <vt:lpstr>Batang</vt:lpstr>
      <vt:lpstr>Montserrat</vt:lpstr>
      <vt:lpstr>Sitka Banner</vt:lpstr>
      <vt:lpstr>Calibri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Watercolor Project Presentation</dc:title>
  <dc:creator>Utente</dc:creator>
  <cp:lastModifiedBy>Utente</cp:lastModifiedBy>
  <cp:revision>16</cp:revision>
  <dcterms:created xsi:type="dcterms:W3CDTF">2006-08-16T00:00:00Z</dcterms:created>
  <dcterms:modified xsi:type="dcterms:W3CDTF">2024-08-30T08:54:02Z</dcterms:modified>
  <dc:identifier>DAGIkOxawDk</dc:identifier>
</cp:coreProperties>
</file>